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1"/>
  </p:notesMasterIdLst>
  <p:handoutMasterIdLst>
    <p:handoutMasterId r:id="rId52"/>
  </p:handoutMasterIdLst>
  <p:sldIdLst>
    <p:sldId id="256" r:id="rId2"/>
    <p:sldId id="511" r:id="rId3"/>
    <p:sldId id="512" r:id="rId4"/>
    <p:sldId id="560" r:id="rId5"/>
    <p:sldId id="513" r:id="rId6"/>
    <p:sldId id="514" r:id="rId7"/>
    <p:sldId id="559" r:id="rId8"/>
    <p:sldId id="517" r:id="rId9"/>
    <p:sldId id="518" r:id="rId10"/>
    <p:sldId id="519" r:id="rId11"/>
    <p:sldId id="561" r:id="rId12"/>
    <p:sldId id="520" r:id="rId13"/>
    <p:sldId id="521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3" r:id="rId26"/>
    <p:sldId id="534" r:id="rId27"/>
    <p:sldId id="535" r:id="rId28"/>
    <p:sldId id="536" r:id="rId29"/>
    <p:sldId id="537" r:id="rId30"/>
    <p:sldId id="538" r:id="rId31"/>
    <p:sldId id="539" r:id="rId32"/>
    <p:sldId id="540" r:id="rId33"/>
    <p:sldId id="541" r:id="rId34"/>
    <p:sldId id="542" r:id="rId35"/>
    <p:sldId id="543" r:id="rId36"/>
    <p:sldId id="544" r:id="rId37"/>
    <p:sldId id="545" r:id="rId38"/>
    <p:sldId id="546" r:id="rId39"/>
    <p:sldId id="547" r:id="rId40"/>
    <p:sldId id="548" r:id="rId41"/>
    <p:sldId id="549" r:id="rId42"/>
    <p:sldId id="550" r:id="rId43"/>
    <p:sldId id="551" r:id="rId44"/>
    <p:sldId id="554" r:id="rId45"/>
    <p:sldId id="555" r:id="rId46"/>
    <p:sldId id="556" r:id="rId47"/>
    <p:sldId id="557" r:id="rId48"/>
    <p:sldId id="558" r:id="rId49"/>
    <p:sldId id="331" r:id="rId5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E206"/>
    <a:srgbClr val="820000"/>
    <a:srgbClr val="FEF3FF"/>
    <a:srgbClr val="579F21"/>
    <a:srgbClr val="5D724E"/>
    <a:srgbClr val="F3FCFF"/>
    <a:srgbClr val="E5F9FF"/>
    <a:srgbClr val="FBFEFF"/>
    <a:srgbClr val="FB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40" autoAdjust="0"/>
    <p:restoredTop sz="90929"/>
  </p:normalViewPr>
  <p:slideViewPr>
    <p:cSldViewPr>
      <p:cViewPr varScale="1">
        <p:scale>
          <a:sx n="106" d="100"/>
          <a:sy n="106" d="100"/>
        </p:scale>
        <p:origin x="13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148080"/>
    </p:cViewPr>
  </p:sorterViewPr>
  <p:notesViewPr>
    <p:cSldViewPr>
      <p:cViewPr varScale="1">
        <p:scale>
          <a:sx n="81" d="100"/>
          <a:sy n="81" d="100"/>
        </p:scale>
        <p:origin x="-3120" y="-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70357" cy="4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480"/>
            <a:ext cx="3170357" cy="4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401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170357" cy="4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845" y="2"/>
            <a:ext cx="3170356" cy="47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5713" y="719138"/>
            <a:ext cx="4803775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124" y="4559892"/>
            <a:ext cx="5362954" cy="432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480"/>
            <a:ext cx="3170357" cy="4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845" y="9121480"/>
            <a:ext cx="3170356" cy="47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66" tIns="47983" rIns="95966" bIns="4798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8EE96A88-52A3-4B02-A31B-67FF36F06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030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ADD3F-D0AD-459F-9737-71697503A93D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1</a:t>
            </a:fld>
            <a:endParaRPr lang="en-US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6499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719747" lvl="1" indent="-239916" eaLnBrk="1" hangingPunct="1">
              <a:buFontTx/>
              <a:buAutoNum type="arabicPeriod"/>
            </a:pPr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ASEE  1893: 110 years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Professionalization and forsaking participation for spectatorship and leisure.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Father: Age 83 still volunteers: Drives DAV Van, serves on Town Planning Commission, Teaches Sunday School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Father-in-law: Worked at Library, Volunteered for Scholarship Committee at Local College, Meals on Wheels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Mother-in-Law: Fund-raises for local historical association, serves as docent on musem board, meals on wheels, church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US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Progressives like John Dewey was concerned with how to intertwine new technology with face-to-face ties. They recognized the larger new society, they also cherished the smaller, older social networks of neighborhoods: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smtClean="0"/>
              <a:t>Dewey Wrote: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02" indent="-302039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157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420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684" indent="-24163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7947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210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473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7736" indent="-24163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34C71C5-1EEB-4E5C-B7B4-C9B5E543B5E9}" type="slidenum">
              <a:rPr lang="en-US" sz="1300">
                <a:latin typeface="Calibri" pitchFamily="34" charset="0"/>
              </a:rPr>
              <a:pPr eaLnBrk="1" hangingPunct="1"/>
              <a:t>27</a:t>
            </a:fld>
            <a:endParaRPr lang="en-US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34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BB41-EC68-684A-AF71-764C31349E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40EA1-7937-4D50-9142-B6A0B7292CF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4288" y="-9525"/>
            <a:ext cx="9158288" cy="3905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2E8E90-F16A-422B-8000-C8096CFF87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5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28EFC-BC15-487B-80F6-E4B4FE618DE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6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14288" y="-9525"/>
            <a:ext cx="9158288" cy="3905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2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68BBA-957A-471E-92C2-9272294388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163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1A980-B9A2-4085-88B9-222FBFF98C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8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EB6B7-BD15-42E9-BB38-FC27AA5751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067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EADF6-E332-4300-BA84-677EF0C83B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5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4E052-204D-49B2-9099-13524EE0ED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129C1-2DCF-4EC1-B596-AB2AA5AC22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11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CBC72-FF07-4E5D-8B43-6BC8FB43C7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40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45ACA88-D8B0-4F7F-B80E-48C6607BFEF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-9525"/>
            <a:ext cx="9144000" cy="458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spc="-100" baseline="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rn.org/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http://www.google.com/url?sa=i&amp;rct=j&amp;q=&amp;esrc=s&amp;source=images&amp;cd=&amp;cad=rja&amp;uact=8&amp;docid=SsrERZHXGKgG8M&amp;tbnid=skSdhV1iwQGyoM:&amp;ved=0CAcQjRw&amp;url=http://www.higheredjobs.com/institutionprofile.cfm?ProfileID=15496&amp;ei=8MstVPT0D5HroATZpIDABg&amp;bvm=bv.76802529,d.cGU&amp;psig=AFQjCNGYXLPHVPsNPMO3UZWogIcxmLZD-A&amp;ust=1412373868108314" TargetMode="Externa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ditchwitch.com/articles/virginia-utility-company-discovers-many-benefits-of-ditch-witch-2450gr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google.com/url?sa=i&amp;source=images&amp;cd=&amp;cad=rja&amp;uact=8&amp;ved=0CAgQjRw&amp;url=http://www.gidcompany.com/blog/product-manufacturing/gid-explains-how-to-keep-up-with-the-altering-ecosystem-of-new-product-development/&amp;ei=j51GVKioO4TImAX6kYH4Ag&amp;psig=AFQjCNELP8QhrvYS-mAI9qFMPfykydyaQg&amp;ust=141400040002757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google.com/url?sa=i&amp;rct=j&amp;q=&amp;esrc=s&amp;source=images&amp;cd=&amp;cad=rja&amp;uact=8&amp;ved=0CAcQjRw&amp;url=http://www.nicbblog.org/2012/07/30/nicb-history-future/&amp;ei=WKBGVI2pDsTVmAXatoGQDw&amp;bvm=bv.77880786,d.dGY&amp;psig=AFQjCNEGBS7as3KhwBa17z4HmLwJ_FMJcQ&amp;ust=1414001108977824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4287" y="838199"/>
            <a:ext cx="9158288" cy="4122241"/>
          </a:xfrm>
          <a:prstGeom prst="rect">
            <a:avLst/>
          </a:prstGeom>
          <a:solidFill>
            <a:srgbClr val="E7E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5181600"/>
            <a:ext cx="4993640" cy="1752600"/>
          </a:xfrm>
        </p:spPr>
        <p:txBody>
          <a:bodyPr/>
          <a:lstStyle/>
          <a:p>
            <a:pPr algn="r"/>
            <a:r>
              <a:rPr lang="en-US" b="1" dirty="0" smtClean="0">
                <a:solidFill>
                  <a:srgbClr val="820000"/>
                </a:solidFill>
                <a:latin typeface="Calibri" pitchFamily="34" charset="0"/>
                <a:cs typeface="Calibri" pitchFamily="34" charset="0"/>
              </a:rPr>
              <a:t>Greg Marsello</a:t>
            </a:r>
          </a:p>
          <a:p>
            <a:pPr algn="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Learning Resources Network</a:t>
            </a:r>
            <a:endParaRPr lang="en-US" sz="18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en-US" sz="1800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Vice President of Organizational Development</a:t>
            </a:r>
          </a:p>
        </p:txBody>
      </p:sp>
      <p:sp>
        <p:nvSpPr>
          <p:cNvPr id="5" name="AutoShape 8" descr="data:image/jpeg;base64,/9j/4AAQSkZJRgABAQAAAQABAAD/2wCEAAkGBhIQERUUEBQVEBURGBYSFhcWGBoVExEWFRwVFxMYFhgYHiYeGhkkGhQVIC8gIycpLCwsFyAxNTAqNSYxLDUBCQoKDgwOGg8PGisiHyQtLDE1MS0qNCo1MDItNS8uNC8pKiwvLy8sMCktLy0tKiksLCwsKSwsLCwsLSwsLCwsLP/AABEIAQsAvQMBIgACEQEDEQH/xAAcAAEAAgMBAQEAAAAAAAAAAAAAAwUEBgcCCAH/xABGEAACAQMCAwQJAQUEBgsAAAABAgADBBESIQUGMRMyQXEHFCJRUmGBkbEjQnJzgrJDYpKhFTM0NUTjFhclU4OUoqPC0dL/xAAaAQEAAwEBAQAAAAAAAAAAAAAAAwQFAgEG/8QAMBEAAgEDAgQDBwQDAAAAAAAAAAECAxEhBBIxQVHwE3GBMmGRobHR4QUiQvEjJMH/2gAMAwEAAhEDEQA/AO029uuhfZXoPAe6Serr8K/YRb9xfIfiSQCP1dfhX7CPV1+FfsJJEAj9XX4V+wj1dfhX7CSRAI/V1+FfsI9XX4V+wkkQCP1dfhX7CPV1+FfsJJEAj9XX4V+wj1dfhX7CSRAI/V1+FfsI9XX4V+wkkQCP1dfhX7CPV1+FfsJJEAj9XX4V+wj1dfhX7CSRAI/V1+FfsI9XX4V+wkkQCP1dfhX7CPV1+FfsJJEAj9XX4V+wj1dfhX7CSRAI7fuL5D8SSR2/cXyH4kkAREQBERAEREAREQBERAEREAREQBERAEREAREQBERAI7fuL5D8SSR2/cXyH4kkAREQBERAEREAREQBERAEREAREQBERAEREAREQBERAI7fuL5D8SSR2/cXyH4kkAREQBERAERNc5i5+tLLKu/aVB/Z08Mw/ePRfqc/KdQhKbtFXOZzjBXk7Gxz8JxOMcY9Ld3VyKAW2X5DXU+rMMfZRNSvuLV65zWq1Kv77Fh9ATgTRp/ptR+07fMzp/qNNeyr/I+hbjmG1p9+4op8mqID9szFPOtgP+Ko/wCMT55iWF+mR5yZXf6nLlFH0VS5tsm7t1QP/iIPyZY0LpKgzTZXHvUhh/lOBcoVrRapN7RqXCEYUICwVsjdgGGdvPym6+krlGlb0KdezpigaTaX7MaSVfusSPcwAz/elWppIRqKnd552LdPVzlTdSyxyOmxOBcL9IN/b4012qKP2av6gP1PtD6ETpXKPpAa8RmqW7qKZAd6X6iAnJHsd8dPANjxIkdbRVKSvxR3R1tOq7cGbnEit7lKihqbB1PQqcg/USWUi6IiIAiIgCIiAR2/cXyH4kkjt+4vkPxJIAiIgCRXNylJGeowRUGpmY4CgdSTPVasqKWchVUFiTsFA3JJ8Bicj5v4lecVSpUt6bCyt8tnu9ro7z4O7Y3OB0x75PQo+LLLsupBWreHHCu+hm8x86Xt8rrwylW7BDpaqintHPUgY3UYI6e1uM4ziczqIQSGBBB3B2IPjkHxnYvQ5UzZVB8NZv8ANKZlZ6Z+FbUbhR4mi59+Rqp5+z/eatCtGlV8BRsuv3MuvRlVpeM5XfT7HLoiJqGUJa8qpSa8oC4ANNqihgehzsur5atOflmVUTmS3Jo6i9skz6dpUVQBVAUDYADAHkBOdek/nK4ta1KjbP2RC9q5ABLZJCKcg7eySR45EquUvSTes9K3KJclmVAzEq+PEsw2OACc4zt4yo9KVbVxKqPgWmv/AKFb/wCUxdPpXCvtqWeGza1GqUqG6njKRf8AFuT14rRp3ll2dOrUTNalnCmoOuMd1sgjfAOx23zf+ivhDULVi+pWqOdSOulkdCynr4FQn1zOecg83f6PrkuCaVYBamNyuM6XA8cZO3uJndLW5WqivTIZXAZSOjA7gj6TzVupTj4T9nk/+HukVOo/FXtc/uUXGuCXPbLXsKqUmxirTcHsrj3FtO4YdNWM4xvtLOw4qHY0qgFOsih2p6tXsnYMh21JkEZwD7wJnzQ+OcnXVfifrFKt6uqU0KVNOrDAlSmnIyMZJzthsbynC08TdrLiXJ3hmCvd8DfIlBynzZTvkYBl7SkSrgdGwSFqJnfQ2Mj3dD7zfyKUXF2ZLGSkroRETk6EREAjt+4vkPxJJHb9xfIfiSQBESq5m4wbW3Z1Guo2KdJPGpVf2aa48d9/IGexTk7I8k1FXZpPpC5upNcU7NmIoK6G6K9SMg9ntvgDdsb9B1GJ0GnbUmohEC9kyaVCY0aGGBpxtjBnB+bOVbmyqZuP1BUOrtRkq7NuwJ8GznY9eozOqei28apw6mGz+mz0wfeoOR9tWP5Zo6mjGNGMoO67yZ2mrSlWlGas+8FpynywnD7fskYuSS7uRjUxwOngMADHymVx7glO8oPRq50vjcd5SDlWGfEESwiUHOTlvvkvqEVHbbB8/c48ovw6qFZu0SoCyPjGrHeBHgwyPuJQTtXpa4V2tl2gGTbuH+ehvYf8qf5ZxWfRaSs6tO74nzuroqlUsuAiIlsqH6rEHI2I3B8RP2rVZiWYlidySSST8ydzPMybHhtWu2mjTeqfcilsZ6Zx0HzM8bSyz1XeEbJ6NOHW1e70XK9oQpakp/1bMu51+/bcDpsc+E6TyXfXjGsl7RqUm1l0OB2ITCqKdPGwAxke/JPvn5ynyBb2WirhjX0AMWbIVmA16QMDrkeU2ufParURqSe3K+nkfQ6XTypxV8PviJTjmelm4VitOpbFgyswBZVQVA4HUqVP0wZcTQ/SPywWpVrmgURin65bOp6aAYVD0XONxjLYAzjY16MYyltli5ZrSlGO6PI5lw3mWrQu/WqYVWZmZkUaUZWOXTHw/jAPUTvvCOKU7qilakcrUGoe8eBB+YIIPzE5H6PL2jRFaottUuK9JCQw9pQXZUp01UDILFtzucBvDM3TlaiOGm2tqjBWu6bOUznRXTDNjfoVbT7s0hjqZf1yjJ2Ss181+DP0TlFXbun8v7N0iImUaoiIgEdv3F8h+JJI7fuL5D8SSAJznm/i1etxS3t7PQz236pD/wCr1spJ1/IU8dN/b2nRKlQKCTsFBJPuA3M5ZyBx23Ne9urgkViHrDIzpo5ywX+9ugx7guPGW9NHEp2vZfXBU1Esxhe139MnQ7G7o3tDP6dZGyjgfqUyy7OoLAagD0ON9jMuxsadBBToqKaL0VRgDJJP+ZJmp+jbjVS6W5dlCUu2JpKAAEDZLLkAZx7JJ95M3OQ1YuEnAmpSU4qYiResANpPs57uSv6m2TpGc7Y32ksiJSK6tlqoyONSuCjA9CGGCPsZwTnDk+pw+rhvbp1C3ZP4sBjZh4MMj5Hwn0BNf534Ebu2wiLVqUWWtTVtg5U+0h+TLqH1EuaTUOlP3Mp6vTqrD3o+f4m0c/cBS2rU3o02oU7mmKgRs5pv/aIc9MZXb5zavRvyra3dhU7dA7PVILdHQIEKhWG46k7ddU2p6mMaaqcjFhppSqOnzOWzunoy4Q1vYr2i6Hqs1Ug97BwEz/KAcfOOYORKL2op2lKlSekyOhK9dJyVZ8FvaGdzn5zYLPitOq7ohbVSOllZWQjrgjUBqU42YZBmZqtX40Eormael0vgzbk+RmRETMNMTS/SqtdrMJQR6gqVFFTQCx0gFhkAZxqC7/L5zdIklOeyalbgcVIb4uPU0/g3ErPhVnRp1j6uzoKrK6t2ruR7ZIAJznbHgABOS8W5gqVrtrgO5IqF6RY5NNQxakPcANtht1nfeLcIpXVI0q6B1b7qfBlPgw94nzrxPh729Z6VQYamxU/PHQ+RGCPkZq6Bwm5N+0ZOvU4Ril7J9FcF4mtzb06y9KqhsfCT3h9DkfSZs576HOK67apQJ3ovqX92pk/1Kx/mnQpmV6fh1HE06FTxKakIiJCTEdv3F8h+JJI7fuL5D8SSAY3ErLt6NSkWKCqrUyR1AYEHGfHBMrm5PtGB1U9RaitqzEnU1NMYBIxv7K79dh7pb1q6opZ2CKoyWY4VQOpJPQTzQukqAmmyuFJU6SGwy94HHQj3TpTawmeOmpZaP23t1pqFpqEVdgqgBR5ASSInJ6eWpgkEgEjocbjOxx7p6iIAiIgFNzTytS4hR7OrlSp1I641I3Tx6g+I/wDrM0alyJxTh+o2Fwrq25UYVmx0OmoCmfnqnUolinqJwW3iujyQVNPCb3cH1WDSfRZxBzb1KFVHWpbOwcv4mozNjffUDnOfePfN2lRV4GRdrc0ahp6hpr08ZWuACKZ+Tqcb+4YlvOK0lOW5czqlFxjtfIRESIlEREASo43ypa3u9xSDsBgOMq4Hu1LgkfI7S3idRk4u6djmUVJWaua3y5yLQsKzVKD1MOmhkchl6ggg4ByMH39ZskxqXEaTuaa1EZwCxUMCwAJUkgHOAwI85kxKo5u8nc9VNU1tSsIiJyekdv3F8h+JJI7fuL5D8SSAV3MNNDa1u0Y01CFiwGorp9rOn9rcdPHpK7kulTSlUCdoGDjtFqoKdRX7OnuVGR7QAbOT3vlLniVJXo1FqL2isjBlHVgQcgfMyn5OU9mz9lUprW0VVerWFarWDKACxGdOFCADMia/ei7CX+tJe9dP7+Hu95sMRNb5843WsrbtqBTKsqkOpYMG22wwwR9ZPCLnJRXMoTkoRcnyNknisMqQPEH5TnPI/pEuLy7FG4NJFZWKhUILsNwoJY421Hp+zOkzurSlSltkcUqsasd0TQ7fj2uztKK1Xa77S3WqmX7caXX1jtP2gukPktsRM/mnjK1KRFGv2PY1xSq6u1pIxCklGq0xqRdx7Y2yAM7zU+P+lO6o3NWnQNGpTRyqsUOTjr0ffByM+OM+M3OpxG8bhqXFJqbVjSFwVNM6GBXWUUa8ggHY5OSOgztanScNsmrXfXr6FWFVT3RTvb3dPUxeWOYESm5ql9JrpQRu0e6pOzgYFKoV1Fc5zqzg+PhLPm7iD06Ip0dRrXLdkgQgVAO9VdckAFUDEHI30zX/AEec7V7+rUSu1JdCBlVEIL5OCcljsPZ2x+18pY+kPmarYUab0Wp6nfRpdS2oYJJBDDGMD394TiVJqtstnzO41E6LlfHkU1fitc29O3Y1Vr0bulRYPVNKrVpVNbUjUqUy2NS4BIJ3Umfla4rrRvkNWpQambdBT7epWqU9TrmslV8NpcOAAPhOcSX0f883F/cNTrmkoRNYVUIZ9wDuWOMZHhvmWvpD5mq2FKm9Fqep30aXUtqGCSQQwxjA/wAQkjUo1PD2q/bIk4ypupudu0YFPiF3UubUVi1JaNY2lQAlVuqnZ1WepgHenhKRXPi7e6Ztha1jeNbNXdqNti6U627aoKpcJSqPnLIhVzudwUB6T3yVxW8vbY1q7UqevUtILTO2NtbZfcagRp26dd5pFr6UOJVX0UqdKq250pSdmIHXYPmFSnNyjFLGO/meupCCjKTee/sdiicr/wCmnHB/wZ/8tV//AFMzlf0p1KtwtC8pLTLt2YZNS6XOwV0Yk7nbOdj4SJ6Ook2rO3Rkq1dNtJ3V+qOkQYnirUCqWbYKCx+QG5lQtmo8u29AXtQI1btU7VilSlpCrVNPT7eNx7Bxnc6ifCbjNU5NFuXqNai5FNvaJqn9J2qaW1KCdRbTg5PgZtcipeyXdc/8ts4S48e/cIiJKUiO37i+Q/Ekkdv3F8h+JJAE1LhHEK63YoYC06Zq0+ySiyJSpIM0KnakkNqAUYGO8dtpts1jm+4WgadSobioM4SjTfs6JdA1QtUYYOMLnBJGEOx3kdTGehc0n7m6dr3XfePPrs8030sf7ub+JT/qmz8K4gK9JKgGnUN1PVGGQ6n5qwI+k1n0sf7ub+JT/qlrTO9WD96M7VRcac0+KTOT0+HVaNvRvaRI/VZM/wDd1KeGQ+RGf8J986ZzD6Ql/wBGJWonTVuQaagHekw2rH+XwP8AeU+Mg9H3CEu+EVKNTpUeoM+Kn2SrD5ggH6TUuUeSqle/ajXX2LVs1h+ycH2VHyfA81BmrN06sm6n8G/Vf2ZMFUpxSp/zXwZScW4E1tSt3qZDXKNV0/CuQE+pG/1E7vyr/sNr/Ao/0LOc+mcfr2/8Nv6hOjcqf7Da/wACj/Qsg1VR1KEJPm2T6WmqdacVySOTN/2Rxj4aavn5dhV/OkH7pMzn27biHE6drSOVplaAxuAzEGq30GAf3Jc+mTguqnSuVG6HsX+atkofowI/nlX6HuD9pcVLhtxRXQufjqZyfooP+OTxnF01qHxSt69/UglCSqPTrg3f0Kmsn+h+LDGRTpuGHjmhU6+ZCsR5rM70jX7X3EUt6J1Cnpor7jUqEFz5bqP5DLv0ycF1U6Vyo3Q9i/7rZKH6Nkfzym9EXB+1unrtuLddv4lTIB+ih/uJ7GcXTWofFK3r39TyUJKo9OuDd/Tv6HWuHWK0KVOkndpKqDyUAZ8/GcB5X5g9QuhX0drpDrp1ae9t1wfxPoecP9Fyg8SXIz7FXr5Sto5LZUcs4+5a1kXvpqOM/Y2D/rs91p/73/LlDwLhtzxTiIueyKIaq1nYAimoQqdIY95iFA28Tnab96QeSxe0ddFQK9EEpjbtF6lD+R8/MzXvRhznoIs7k4wcUWbYqfGkc9P7v29wkkJQ8KU6EbPnm+CKcZ+LGFaV1yxbJ1GQXvaaG7HRrx7OvOjPz07/AGk81/j9yTURQbmkARitQC1EWo22itTwxxup3XHtdRMaTsjcow3zSMnl+10io5pUqL1HOvsXL06hXYv0XDZyDtn2dyZbzE4Vw8W9FKSnVoGCx6u3VmPzLEk+cy4irIVZbptrv4iIidERHb9xfIfiSSO37i+Q/EkgCY1/aCovdVmQh01ZwtRd0Jxv193hmZMQeptO6NV5Y4hddrUF13GZlR2C0kZ1dl00UzrIIXOG39knJ1bXvFOC0bpQtwgqqpyAc4z78Ayq5j5Wa6q02DgKCodWydIGsaqXgrlajDOPgbqgmwIMADOcePiZxT3R9OZZ1Tp1LTVs8UlwMPhXBKFqCLemKQY5IXOCRtnBPWZSW6qzMqgM+CxA3YgYGT44AAkkSRtvLKiSWEVXEuVbS5fXXorVbAGWycAdAN9hM2xsKdBBTpLoReijOB44GfCZET1yk1ZvB4oxTulkwuKcGo3ShbhBVVTqAOcZ6ZwDIuFcu21qSbektIsMNpzhsdMjOJZRG6VrXwNkb3tkwuKcFo3ShbhBVVTkA5xn34B6yHhfLdtasWt6S0iwwdOdx8xnBlnEb5WtfA2Rve2TxXoh1KtuGBB3IyD13G8qLPk2youtSlQSm6HKsuQR/nLqIUpLCYcYvLR+EShbkPh5OTbUyTuSckk+JJz1l/ERnKPB2EoRlxVzEr1Ft6JIV2WmB7Kg1HwNth1aUvLNk7VWuRdU7inXUBhTp9mGdcAO3tthwvsnYHYZ6T1xu1u2uVagNS9nopsXAS3qMSKlR6f9p7GnSN9wemczYKVIKMAAZJJwAMk7knHiTIfalnkXbqlStFp7uPB46cLr4ry4M9xESQqCIiAR2/cXyH4kkjt+4vkPxJIAiIgCVvEqhtqTtb0TVqO2QiDGuo5xqc+C53Le4SyieNXOoS2u7V106lTwTitSpTX1lBQqMdIz7IqnGrKK3tA9cqRkYO5G8tpQcS5XWpc07jJJpuHcMS+Qins1pg9zD6WwuAfHO2MLg/MtybjsbiiRrL1QchRQohUYBvFsM2gtsNQOM4OI1PbiRblQVVOdK3C7XC3ld578jbImNZcQp1kV6bahUUOvUEqehwcHEyZLe5TaadmIiIPBERAET8Jx12lDxTnCjTo1KlArcGjp1hW2QOdIdiASUBBzpDHY+6cyko8SWnSnVdoK/wCS9dwOu0peA82UrxiqBlJBqJkHD0xpBbVjTnLAFQSR44OQKY0Li9qULm3qI+gFHDD9KhVA3emvta+8VOls5UDWBqE2qz4ZTpMzKoD1CC7b5YjoNycKMnCjYZOJwpSk8cCxOlTpRalmT6cnfn39ya2o6EVSzPpAGpsFm+ZwAM/SSxElKbdxERB4IiIBHb9xfIfiSSO37i+Q/EkgCIiAIiIAmLfcOSsjq42qIabEeyxU5yNQ3xufvMqItc9TcXdFInCKtO77ZBTem1NKAU5R6CJk+xgEMCTuDp6DfaU/E+OXdrTpsw0tWrV3ftFDpQpAt2SFlZVGxTct8XXpNziRuHR2LUNTZpzipfhNd4zbzNbbmxkuEoOiHV2SNUVzp7SoM4ChW0+BAdlJztmbCay6guRqILBcjUQMAnHXGSN/mJG1jTLhyiF16MVBceTYyJL2YznAzjGfHHiM+7YTqKa4siqSpyttjbGfM1+45vCXgteyZjrSnqB+NNeoDHdAzncdD1mLw3mWrd1a1FXpWz02dFGO1qZpuVZtJYbaVPVR3hucETY24dSLFjTQsSrElQSWTIQ594BOD4Zk6UwOgAzucbZPvM42yvlk/jUVH9sM2WW755uzus9DW+GWVzUp2tSqzlwXFwlXCqyupVgEVQCA6qVyOhO+8yOCcoUrYMNTVNamkwYlkemC3ZqysSPZVtG2AR4S+ieqmkRz1U2mlhPksc2/lfH4PKIFAAGANgBsAB0AnqIkhWEREAREQBERAI7fuL5D8SSR2/cXyH4kkAREQBERAEREAREQBERAEREAREQBERAEREAREQBERAI7fuL5D8SSR2/cXyH4kkAREQBERAEREAREQBERAEREAREQBERAEREAREQBERAI7fuL5D8SSR2/cXyH4kkAREQBERAEREAREQBERAEREAREQBERAEREAREQBERAI7fuL5D8SSR2/cXyH4kkAREQBERAEREAREQBERAEREAREQBERAEREAREQBERAP/Z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6" name="AutoShape 10" descr="data:image/jpeg;base64,/9j/4AAQSkZJRgABAQAAAQABAAD/2wCEAAkGBhIQERUUEBQVEBURGBYSFhcWGBoVExEWFRwVFxMYFhgYHiYeGhkkGhQVIC8gIycpLCwsFyAxNTAqNSYxLDUBCQoKDgwOGg8PGisiHyQtLDE1MS0qNCo1MDItNS8uNC8pKiwvLy8sMCktLy0tKiksLCwsKSwsLCwsLSwsLCwsLP/AABEIAQsAvQMBIgACEQEDEQH/xAAcAAEAAgMBAQEAAAAAAAAAAAAAAwUEBgcCCAH/xABGEAACAQMCAwQJAQUEBgsAAAABAgADBBESIQUGMRMyQXEHFCJRUmGBkbEjQnJzgrJDYpKhFTM0NUTjFhclU4OUoqPC0dL/xAAaAQEAAwEBAQAAAAAAAAAAAAAAAwQFAgEG/8QAMBEAAgEDAgQDBwQDAAAAAAAAAAECAxEhBBIxQVHwE3GBMmGRobHR4QUiQvEjJMH/2gAMAwEAAhEDEQA/AO029uuhfZXoPAe6Serr8K/YRb9xfIfiSQCP1dfhX7CPV1+FfsJJEAj9XX4V+wj1dfhX7CSRAI/V1+FfsI9XX4V+wkkQCP1dfhX7CPV1+FfsJJEAj9XX4V+wj1dfhX7CSRAI/V1+FfsI9XX4V+wkkQCP1dfhX7CPV1+FfsJJEAj9XX4V+wj1dfhX7CSRAI/V1+FfsI9XX4V+wkkQCP1dfhX7CPV1+FfsJJEAj9XX4V+wj1dfhX7CSRAI7fuL5D8SSR2/cXyH4kkAREQBERAEREAREQBERAEREAREQBERAEREAREQBERAI7fuL5D8SSR2/cXyH4kkAREQBERAEREAREQBERAEREAREQBERAEREAREQBERAI7fuL5D8SSR2/cXyH4kkAREQBERAERNc5i5+tLLKu/aVB/Z08Mw/ePRfqc/KdQhKbtFXOZzjBXk7Gxz8JxOMcY9Ld3VyKAW2X5DXU+rMMfZRNSvuLV65zWq1Kv77Fh9ATgTRp/ptR+07fMzp/qNNeyr/I+hbjmG1p9+4op8mqID9szFPOtgP+Ko/wCMT55iWF+mR5yZXf6nLlFH0VS5tsm7t1QP/iIPyZY0LpKgzTZXHvUhh/lOBcoVrRapN7RqXCEYUICwVsjdgGGdvPym6+krlGlb0KdezpigaTaX7MaSVfusSPcwAz/elWppIRqKnd552LdPVzlTdSyxyOmxOBcL9IN/b4012qKP2av6gP1PtD6ETpXKPpAa8RmqW7qKZAd6X6iAnJHsd8dPANjxIkdbRVKSvxR3R1tOq7cGbnEit7lKihqbB1PQqcg/USWUi6IiIAiIgCIiAR2/cXyH4kkjt+4vkPxJIAiIgCRXNylJGeowRUGpmY4CgdSTPVasqKWchVUFiTsFA3JJ8Bicj5v4lecVSpUt6bCyt8tnu9ro7z4O7Y3OB0x75PQo+LLLsupBWreHHCu+hm8x86Xt8rrwylW7BDpaqintHPUgY3UYI6e1uM4ziczqIQSGBBB3B2IPjkHxnYvQ5UzZVB8NZv8ANKZlZ6Z+FbUbhR4mi59+Rqp5+z/eatCtGlV8BRsuv3MuvRlVpeM5XfT7HLoiJqGUJa8qpSa8oC4ANNqihgehzsur5atOflmVUTmS3Jo6i9skz6dpUVQBVAUDYADAHkBOdek/nK4ta1KjbP2RC9q5ABLZJCKcg7eySR45EquUvSTes9K3KJclmVAzEq+PEsw2OACc4zt4yo9KVbVxKqPgWmv/AKFb/wCUxdPpXCvtqWeGza1GqUqG6njKRf8AFuT14rRp3ll2dOrUTNalnCmoOuMd1sgjfAOx23zf+ivhDULVi+pWqOdSOulkdCynr4FQn1zOecg83f6PrkuCaVYBamNyuM6XA8cZO3uJndLW5WqivTIZXAZSOjA7gj6TzVupTj4T9nk/+HukVOo/FXtc/uUXGuCXPbLXsKqUmxirTcHsrj3FtO4YdNWM4xvtLOw4qHY0qgFOsih2p6tXsnYMh21JkEZwD7wJnzQ+OcnXVfifrFKt6uqU0KVNOrDAlSmnIyMZJzthsbynC08TdrLiXJ3hmCvd8DfIlBynzZTvkYBl7SkSrgdGwSFqJnfQ2Mj3dD7zfyKUXF2ZLGSkroRETk6EREAjt+4vkPxJJHb9xfIfiSQBESq5m4wbW3Z1Guo2KdJPGpVf2aa48d9/IGexTk7I8k1FXZpPpC5upNcU7NmIoK6G6K9SMg9ntvgDdsb9B1GJ0GnbUmohEC9kyaVCY0aGGBpxtjBnB+bOVbmyqZuP1BUOrtRkq7NuwJ8GznY9eozOqei28apw6mGz+mz0wfeoOR9tWP5Zo6mjGNGMoO67yZ2mrSlWlGas+8FpynywnD7fskYuSS7uRjUxwOngMADHymVx7glO8oPRq50vjcd5SDlWGfEESwiUHOTlvvkvqEVHbbB8/c48ovw6qFZu0SoCyPjGrHeBHgwyPuJQTtXpa4V2tl2gGTbuH+ehvYf8qf5ZxWfRaSs6tO74nzuroqlUsuAiIlsqH6rEHI2I3B8RP2rVZiWYlidySSST8ydzPMybHhtWu2mjTeqfcilsZ6Zx0HzM8bSyz1XeEbJ6NOHW1e70XK9oQpakp/1bMu51+/bcDpsc+E6TyXfXjGsl7RqUm1l0OB2ITCqKdPGwAxke/JPvn5ynyBb2WirhjX0AMWbIVmA16QMDrkeU2ufParURqSe3K+nkfQ6XTypxV8PviJTjmelm4VitOpbFgyswBZVQVA4HUqVP0wZcTQ/SPywWpVrmgURin65bOp6aAYVD0XONxjLYAzjY16MYyltli5ZrSlGO6PI5lw3mWrQu/WqYVWZmZkUaUZWOXTHw/jAPUTvvCOKU7qilakcrUGoe8eBB+YIIPzE5H6PL2jRFaottUuK9JCQw9pQXZUp01UDILFtzucBvDM3TlaiOGm2tqjBWu6bOUznRXTDNjfoVbT7s0hjqZf1yjJ2Ss181+DP0TlFXbun8v7N0iImUaoiIgEdv3F8h+JJI7fuL5D8SSAJznm/i1etxS3t7PQz236pD/wCr1spJ1/IU8dN/b2nRKlQKCTsFBJPuA3M5ZyBx23Ne9urgkViHrDIzpo5ywX+9ugx7guPGW9NHEp2vZfXBU1Esxhe139MnQ7G7o3tDP6dZGyjgfqUyy7OoLAagD0ON9jMuxsadBBToqKaL0VRgDJJP+ZJmp+jbjVS6W5dlCUu2JpKAAEDZLLkAZx7JJ95M3OQ1YuEnAmpSU4qYiResANpPs57uSv6m2TpGc7Y32ksiJSK6tlqoyONSuCjA9CGGCPsZwTnDk+pw+rhvbp1C3ZP4sBjZh4MMj5Hwn0BNf534Ebu2wiLVqUWWtTVtg5U+0h+TLqH1EuaTUOlP3Mp6vTqrD3o+f4m0c/cBS2rU3o02oU7mmKgRs5pv/aIc9MZXb5zavRvyra3dhU7dA7PVILdHQIEKhWG46k7ddU2p6mMaaqcjFhppSqOnzOWzunoy4Q1vYr2i6Hqs1Ug97BwEz/KAcfOOYORKL2op2lKlSekyOhK9dJyVZ8FvaGdzn5zYLPitOq7ohbVSOllZWQjrgjUBqU42YZBmZqtX40Eormael0vgzbk+RmRETMNMTS/SqtdrMJQR6gqVFFTQCx0gFhkAZxqC7/L5zdIklOeyalbgcVIb4uPU0/g3ErPhVnRp1j6uzoKrK6t2ruR7ZIAJznbHgABOS8W5gqVrtrgO5IqF6RY5NNQxakPcANtht1nfeLcIpXVI0q6B1b7qfBlPgw94nzrxPh729Z6VQYamxU/PHQ+RGCPkZq6Bwm5N+0ZOvU4Ril7J9FcF4mtzb06y9KqhsfCT3h9DkfSZs576HOK67apQJ3ovqX92pk/1Kx/mnQpmV6fh1HE06FTxKakIiJCTEdv3F8h+JJI7fuL5D8SSAY3ErLt6NSkWKCqrUyR1AYEHGfHBMrm5PtGB1U9RaitqzEnU1NMYBIxv7K79dh7pb1q6opZ2CKoyWY4VQOpJPQTzQukqAmmyuFJU6SGwy94HHQj3TpTawmeOmpZaP23t1pqFpqEVdgqgBR5ASSInJ6eWpgkEgEjocbjOxx7p6iIAiIgFNzTytS4hR7OrlSp1I641I3Tx6g+I/wDrM0alyJxTh+o2Fwrq25UYVmx0OmoCmfnqnUolinqJwW3iujyQVNPCb3cH1WDSfRZxBzb1KFVHWpbOwcv4mozNjffUDnOfePfN2lRV4GRdrc0ahp6hpr08ZWuACKZ+Tqcb+4YlvOK0lOW5czqlFxjtfIRESIlEREASo43ypa3u9xSDsBgOMq4Hu1LgkfI7S3idRk4u6djmUVJWaua3y5yLQsKzVKD1MOmhkchl6ggg4ByMH39ZskxqXEaTuaa1EZwCxUMCwAJUkgHOAwI85kxKo5u8nc9VNU1tSsIiJyekdv3F8h+JJI7fuL5D8SSAV3MNNDa1u0Y01CFiwGorp9rOn9rcdPHpK7kulTSlUCdoGDjtFqoKdRX7OnuVGR7QAbOT3vlLniVJXo1FqL2isjBlHVgQcgfMyn5OU9mz9lUprW0VVerWFarWDKACxGdOFCADMia/ei7CX+tJe9dP7+Hu95sMRNb5843WsrbtqBTKsqkOpYMG22wwwR9ZPCLnJRXMoTkoRcnyNknisMqQPEH5TnPI/pEuLy7FG4NJFZWKhUILsNwoJY421Hp+zOkzurSlSltkcUqsasd0TQ7fj2uztKK1Xa77S3WqmX7caXX1jtP2gukPktsRM/mnjK1KRFGv2PY1xSq6u1pIxCklGq0xqRdx7Y2yAM7zU+P+lO6o3NWnQNGpTRyqsUOTjr0ffByM+OM+M3OpxG8bhqXFJqbVjSFwVNM6GBXWUUa8ggHY5OSOgztanScNsmrXfXr6FWFVT3RTvb3dPUxeWOYESm5ql9JrpQRu0e6pOzgYFKoV1Fc5zqzg+PhLPm7iD06Ip0dRrXLdkgQgVAO9VdckAFUDEHI30zX/AEec7V7+rUSu1JdCBlVEIL5OCcljsPZ2x+18pY+kPmarYUab0Wp6nfRpdS2oYJJBDDGMD394TiVJqtstnzO41E6LlfHkU1fitc29O3Y1Vr0bulRYPVNKrVpVNbUjUqUy2NS4BIJ3Umfla4rrRvkNWpQambdBT7epWqU9TrmslV8NpcOAAPhOcSX0f883F/cNTrmkoRNYVUIZ9wDuWOMZHhvmWvpD5mq2FKm9Fqep30aXUtqGCSQQwxjA/wAQkjUo1PD2q/bIk4ypupudu0YFPiF3UubUVi1JaNY2lQAlVuqnZ1WepgHenhKRXPi7e6Ztha1jeNbNXdqNti6U627aoKpcJSqPnLIhVzudwUB6T3yVxW8vbY1q7UqevUtILTO2NtbZfcagRp26dd5pFr6UOJVX0UqdKq250pSdmIHXYPmFSnNyjFLGO/meupCCjKTee/sdiicr/wCmnHB/wZ/8tV//AFMzlf0p1KtwtC8pLTLt2YZNS6XOwV0Yk7nbOdj4SJ6Ook2rO3Rkq1dNtJ3V+qOkQYnirUCqWbYKCx+QG5lQtmo8u29AXtQI1btU7VilSlpCrVNPT7eNx7Bxnc6ifCbjNU5NFuXqNai5FNvaJqn9J2qaW1KCdRbTg5PgZtcipeyXdc/8ts4S48e/cIiJKUiO37i+Q/Ekkdv3F8h+JJAE1LhHEK63YoYC06Zq0+ySiyJSpIM0KnakkNqAUYGO8dtpts1jm+4WgadSobioM4SjTfs6JdA1QtUYYOMLnBJGEOx3kdTGehc0n7m6dr3XfePPrs8030sf7ub+JT/qmz8K4gK9JKgGnUN1PVGGQ6n5qwI+k1n0sf7ub+JT/qlrTO9WD96M7VRcac0+KTOT0+HVaNvRvaRI/VZM/wDd1KeGQ+RGf8J986ZzD6Ql/wBGJWonTVuQaagHekw2rH+XwP8AeU+Mg9H3CEu+EVKNTpUeoM+Kn2SrD5ggH6TUuUeSqle/ajXX2LVs1h+ycH2VHyfA81BmrN06sm6n8G/Vf2ZMFUpxSp/zXwZScW4E1tSt3qZDXKNV0/CuQE+pG/1E7vyr/sNr/Ao/0LOc+mcfr2/8Nv6hOjcqf7Da/wACj/Qsg1VR1KEJPm2T6WmqdacVySOTN/2Rxj4aavn5dhV/OkH7pMzn27biHE6drSOVplaAxuAzEGq30GAf3Jc+mTguqnSuVG6HsX+atkofowI/nlX6HuD9pcVLhtxRXQufjqZyfooP+OTxnF01qHxSt69/UglCSqPTrg3f0Kmsn+h+LDGRTpuGHjmhU6+ZCsR5rM70jX7X3EUt6J1Cnpor7jUqEFz5bqP5DLv0ycF1U6Vyo3Q9i/7rZKH6Nkfzym9EXB+1unrtuLddv4lTIB+ih/uJ7GcXTWofFK3r39TyUJKo9OuDd/Tv6HWuHWK0KVOkndpKqDyUAZ8/GcB5X5g9QuhX0drpDrp1ae9t1wfxPoecP9Fyg8SXIz7FXr5Sto5LZUcs4+5a1kXvpqOM/Y2D/rs91p/73/LlDwLhtzxTiIueyKIaq1nYAimoQqdIY95iFA28Tnab96QeSxe0ddFQK9EEpjbtF6lD+R8/MzXvRhznoIs7k4wcUWbYqfGkc9P7v29wkkJQ8KU6EbPnm+CKcZ+LGFaV1yxbJ1GQXvaaG7HRrx7OvOjPz07/AGk81/j9yTURQbmkARitQC1EWo22itTwxxup3XHtdRMaTsjcow3zSMnl+10io5pUqL1HOvsXL06hXYv0XDZyDtn2dyZbzE4Vw8W9FKSnVoGCx6u3VmPzLEk+cy4irIVZbptrv4iIidERHb9xfIfiSSO37i+Q/EkgCY1/aCovdVmQh01ZwtRd0Jxv193hmZMQeptO6NV5Y4hddrUF13GZlR2C0kZ1dl00UzrIIXOG39knJ1bXvFOC0bpQtwgqqpyAc4z78Ayq5j5Wa6q02DgKCodWydIGsaqXgrlajDOPgbqgmwIMADOcePiZxT3R9OZZ1Tp1LTVs8UlwMPhXBKFqCLemKQY5IXOCRtnBPWZSW6qzMqgM+CxA3YgYGT44AAkkSRtvLKiSWEVXEuVbS5fXXorVbAGWycAdAN9hM2xsKdBBTpLoReijOB44GfCZET1yk1ZvB4oxTulkwuKcGo3ShbhBVVTqAOcZ6ZwDIuFcu21qSbektIsMNpzhsdMjOJZRG6VrXwNkb3tkwuKcFo3ShbhBVVTkA5xn34B6yHhfLdtasWt6S0iwwdOdx8xnBlnEb5WtfA2Rve2TxXoh1KtuGBB3IyD13G8qLPk2youtSlQSm6HKsuQR/nLqIUpLCYcYvLR+EShbkPh5OTbUyTuSckk+JJz1l/ERnKPB2EoRlxVzEr1Ft6JIV2WmB7Kg1HwNth1aUvLNk7VWuRdU7inXUBhTp9mGdcAO3tthwvsnYHYZ6T1xu1u2uVagNS9nopsXAS3qMSKlR6f9p7GnSN9wemczYKVIKMAAZJJwAMk7knHiTIfalnkXbqlStFp7uPB46cLr4ry4M9xESQqCIiAR2/cXyH4kkjt+4vkPxJIAiIgCVvEqhtqTtb0TVqO2QiDGuo5xqc+C53Le4SyieNXOoS2u7V106lTwTitSpTX1lBQqMdIz7IqnGrKK3tA9cqRkYO5G8tpQcS5XWpc07jJJpuHcMS+Qins1pg9zD6WwuAfHO2MLg/MtybjsbiiRrL1QchRQohUYBvFsM2gtsNQOM4OI1PbiRblQVVOdK3C7XC3ld578jbImNZcQp1kV6bahUUOvUEqehwcHEyZLe5TaadmIiIPBERAET8Jx12lDxTnCjTo1KlArcGjp1hW2QOdIdiASUBBzpDHY+6cyko8SWnSnVdoK/wCS9dwOu0peA82UrxiqBlJBqJkHD0xpBbVjTnLAFQSR44OQKY0Li9qULm3qI+gFHDD9KhVA3emvta+8VOls5UDWBqE2qz4ZTpMzKoD1CC7b5YjoNycKMnCjYZOJwpSk8cCxOlTpRalmT6cnfn39ya2o6EVSzPpAGpsFm+ZwAM/SSxElKbdxERB4IiIBHb9xfIfiSSO37i+Q/EkgCIiAIiIAmLfcOSsjq42qIabEeyxU5yNQ3xufvMqItc9TcXdFInCKtO77ZBTem1NKAU5R6CJk+xgEMCTuDp6DfaU/E+OXdrTpsw0tWrV3ftFDpQpAt2SFlZVGxTct8XXpNziRuHR2LUNTZpzipfhNd4zbzNbbmxkuEoOiHV2SNUVzp7SoM4ChW0+BAdlJztmbCay6guRqILBcjUQMAnHXGSN/mJG1jTLhyiF16MVBceTYyJL2YznAzjGfHHiM+7YTqKa4siqSpyttjbGfM1+45vCXgteyZjrSnqB+NNeoDHdAzncdD1mLw3mWrd1a1FXpWz02dFGO1qZpuVZtJYbaVPVR3hucETY24dSLFjTQsSrElQSWTIQ594BOD4Zk6UwOgAzucbZPvM42yvlk/jUVH9sM2WW755uzus9DW+GWVzUp2tSqzlwXFwlXCqyupVgEVQCA6qVyOhO+8yOCcoUrYMNTVNamkwYlkemC3ZqysSPZVtG2AR4S+ieqmkRz1U2mlhPksc2/lfH4PKIFAAGANgBsAB0AnqIkhWEREAREQBERAI7fuL5D8SSR2/cXyH4kkAREQBERAEREAREQBERAEREAREQBERAEREAREQBERAI7fuL5D8SSR2/cXyH4kkAREQBERAEREAREQBERAEREAREQBERAEREAREQBERAI7fuL5D8SSR2/cXyH4kkAREQBERAEREAREQBERAEREAREQBERAEREAREQBERAI7fuL5D8SSR2/cXyH4kkAREQBERAEREAREQBERAEREAREQBERAEREAREQBERAP/Z"/>
          <p:cNvSpPr>
            <a:spLocks noChangeAspect="1" noChangeArrowheads="1"/>
          </p:cNvSpPr>
          <p:nvPr/>
        </p:nvSpPr>
        <p:spPr bwMode="auto">
          <a:xfrm>
            <a:off x="215900" y="-15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8" name="AutoShape 4" descr="data:image/jpeg;base64,/9j/4AAQSkZJRgABAQAAAQABAAD/2wCEAAkGBxQTEhUUExQWFhQWGBoaGRgYGBwYFxwXGBcaHxwcFxgaHSggGBwlHh0XIjEhJSkrLi4uFx80ODMsNygtLisBCgoKDg0OGxAQGiwkICQsLCwvNCwsLCwsLDQsLCwsLCwsLCwsLCwsLCwsLCwsLCwsLCwsLCwsLCwsLCwsLCwsLP/AABEIAJABXgMBIgACEQEDEQH/xAAcAAACAwEBAQEAAAAAAAAAAAAEBQIDBgEHAAj/xAA6EAABAgQEAwYFAwMEAwEAAAABAhEAAwQhEjFBUQVhcQYTIoGRwTKhsdHwQlLhI2JyBzOC8RQVkrL/xAAaAQADAQEBAQAAAAAAAAAAAAACAwQBAAUG/8QAKBEAAgICAgICAQUAAwAAAAAAAAECEQMhEjEEQRNRIgUUMmFxIzOh/9oADAMBAAIRAxEAPwCuoWXNvN9uUVLuSpDPvf0EXKmAkpVrcH3j6jlgK62MQzx2x08N7QOmVd1qJByHPSLTK3UM8nvlDOdw8Byld+YjK1lamXNIUlyGs5F9+pgPgkzsfiTn1Q2K1JucgQzaxUviAQgrWCSSyAM1E6AGFsztEkhgnDzu/OFvEeKKWB4j4S45GGRwV2yvF+mO7m1X0NqMrmVqtBKkrID2B8I88z6RZPp+/FizklRDOCw36QrpuKYJvej4VpKV9C30IEF94UKMyWbKDtoesdJfkVZocZUuvRKpUlPhUpSVJ/UkA+4Ifa8I6uqCHJfPIG+F9XyMHV3Fgr9HijM1qyoqf8OsalyYEXxWjUI7VEscJsdTbyA2gWq7QTFmyiBsMvPeM9Ic+fvGw4R2EqZxTbCCRc6DU/xDFFJ6RkFih+VKz0n/AE8UpNKhy6przMR+FCcNgpWqmBLDJ4jxPiKJv+1dBfxnNTHTZNoeooUopxIAaWEYABbwsxaM3OoUoAQiyU2DnbeKlNKkKbtuRl+O8UICEofxhwBnnk2t45R9j6xfiXJUhGZxFIJHIO7xpqKmkyJqO+lvhHgU5dLtdJ1feG6ayViGBSg5/c9/OAfjqTbsHnapaE/Euz6hQrUoFBBBSnIhI3GmkeeikWEOLgk2YE+se0KrUzO8krIVa+rpULe8eOdoaObSzloL4SfArdP3AzhWXFwpoPCqXEqMlsJWbjTYcmjb1ixIlhcoMoALvkzAEfSPPqYKmKSjMqN3vbMv5W849B4nLdKOig24KP4Ebjx8oSZuRK1ZnUySsd73UsYiS7cy9so0nZyoKJtv1JI2226GEXAlEomoJtLZQH+RIV88NucFSp5BLaJWq39qCR5Ph9YVi1JMXN7od9o+MibMlSJZdMsuo6KWR7B//qKeKdpjLRhSTzIjMcLn/wBRxchK1NqWYeeZP/GFHHpvhJJsc9m16QfkyudGxovXxObUFRCsMs6Zvvj2HIR2RI8bMUEpbGk2IOzZ9C0EVYSlSZeHwpAAKc8s8Sd4+p0KQSfiCgcxdIcNyfnCLGUavgE9MgKSoYgUtYag2+RMLuJ8eSCcDjlhYeogvgsxQSqY2fhG9jfysPSKqzConEkfm0OhlcVSJ5YlJ2zIjjRROxDWynN+e2nKN52r4VLq6OXPph45SHSwYqlgeJB5i5HMEaxhO0NBLwkpDFMPuynaPu6FMo/EtagncJ/UfZ4oxShJS5L0SZ8UoSi4PdijhNecsxDydVpEtQUMQUGY84EFNKD4RrCbihUzJcuWA+vQAaxFBNySRdJpK2L6+clDkl1hiEpPhTo+dorXLKUtnjBL7keKK6ejxA6k40nrmPeCe98MkqzSrCr0aPoPG8f4l/p43k+Q8r/whUL8I6RyjVjSxwsLuTpsI5Xobwjdo+Eknu5YzmKA8hcnqwMd5KvX9A4HW0aqRQU3cBE2YrEklg4cA3sCPLyjQf6e06Aqoe6SEhILPh8WbRiantCUky1y0nCSl2vb8B84K7M8cmf+Q6Q6VBlAZAbnb+Y8NxfVHtc49o2fHuHhE0LkS3JUnEhLBJSgE3vYDP8A7hRKqJs+YSUkSwM7XOt1EZZOOcbSgqkBJUvOM12q48EpJHO8LaGt6EPBaf8ArzgGISwcWcv8tfnDzui7q5Nd2fIQr7CBUxM8gOt0kg6g4soeKnAMWudG1G8DKLX5M87N/NgtXIXhBAfc2GcVooSsbHc6iDVqNySQFdLAbCBKgrIDAjzgHQlpdgRWFpH7xl+bZRJEzexFoU08vAsqJKiXv12AyhoVYg9gr68jFWmrRbFlkypULm8ZXtbMBwKGbEHmzEe8aVE5/eFXHODieHQcKw7JPwl//wAmModjnxlZjRMi1C4om0swEpKFYk5gAn6COrdJDgh9wQfQxtFkMoZSTv0mD5VUUDCC6TcDY8oSKV9/SB5iSouT06coyrCyZNcasdTFEgkZ/SFqksG53/mIGSvuwfFgJIB0caRQEMX8/nGqNCOetI0/YHhyZ9dIlqDpfEof2oBPsB5x72msSH5WAHKPFP8ASxbV4LXEtbHbLTnHoFZxAS3KiX0H55QV0hM1cq/oZ8Q4o9oRVVW9oV/+8ExTWBGjOWHOAV8bSpRBIGjkt6QLtm+jQCd3kpSCbocpPtC/h1XiIL7GKuF1QxKOgD+QgKkqBiDZE26G49oqwyuItLbHtPOwTSsFsIYvtnf1gDj/ABNdRYS0mQQMwcZI/UFfoa7RCWoGYoH9TEcyPwekFiWAG8x7w2g7oz0rh+AEJCkqXbG9wixwpbU2c8hDCRTzUqIK1ql4LYiVELIaxN9YYLQGiyrWGQBcqLnp/wB/SOUVFUjnNsXTuBlVOZqFqlTu8IChcFGEOlQyUnFfk0JaagmoUZk2djZJSEgMllM75cvSN7xkYJMtGwc9TcxkK74FDf7iIGqToU9slxHggnS0lCzKUjxIWnMKVm7F8m1jOVvAKhZ/qzwpKdbknezZ+Zjdf+P3cpCDnr1hbxAtLV0gIylRjguhBwqtIShCb4R52UQPkIaHiLpIaM32cuVK5n6w0nL2ygJKmNg9F/FCvBLUMaVADDgKRY3dTqf0iX/spyZXeLvdnIvlqIJo68zAiWJbhIAUpg4A2ezxZxji0haEolBQKHJBSxfIg5wQaRmK7ik2YlThGFj8OeWux5RHg8wmYkaISE+eavm/pBfFu6EhRSbkfgsIWdm5viKVZ5iGx/i6ESSU1Zs5s0EWzMD1tSE06pSG7ycWKv2IAzB0JOXrFaLlheJT5XxOGUl3B0aKv0/GpZW36RH+oZeONL7YBwOR/SmXchT89Q/yMCcVT4iBkUP/AMgX+kOuDSmEwf2Sz5qKyfqPSF9cjwls2JHpHt+jyFL87FMo4j/iB6mLqsLR40HCoMgHW4ct1yjnCkOA+pH0Dw0rEA9A/qbRFN8i1aYpUgMlc4lQLYm+K1iS/Jo10pCJaQiSAAWuNefMmFsvh4mJCckgXO5hvS0eAbwpQUXYUpuSoZzp5MoBy+g0vCiq4cud4UpKgxe+FIs7lRsG/HiqqplhR7uYUhwSl/xo7OrJqQwUbqceInLfQ5Zt6R5MlGMmrPTjKTimgz/TlBQuc9rJA8lKc9LxtqqWmYGIuB8YYFO1z9I827Iz8E6YVXUEkgkuXxJbqbxt0TFTUJSgtiuA5ALFjMmKHiIf4UhnbaPR8dJ4uL2R+Q38grm0i0ra60kg4hfyOxi5R8XiUAG1HpGmouHzEpwmocbd0gJ8h+GITuBy8WJagqzMAQH3zzt88olyeE1/D/0BPWzzKSoEN89Pz7xfImwH34SGDPf86xUupIYkM+fWJsb9D8UvQxqZjeLTJXsYP4QhMyYnEfCLnm2kJ5c8GxyME9n6lMtcxKwTgFty+UNKEaGsqVzH7gEkDLJPrpAK6M1CcM+Wkp/cVCyv7CHIbeFNZxyeotLQW3+FA6W+kDonVDEOGLlnJuc77a+cDexrYp432eVJ8Us95LfS6g+4GnMfKEiJCssKnFvhL/SNjS1E1KgSQFAuCkvlHoXDePpmJBsFWxDnv0g4LloyWdxPFE0U1v8AbmN/gpvpA0ySUviBTmLgj6x+gU8UctvEZ1UhaU40pUCclAHLr+WhnxMH9y36PEuzdQZVVLL4SSBtzD9SAPOPTOKJE7426HK+41h3UyqcqXM7qWZmEHGUgq8I3aMZ2kK0MAXxhwdxC5xaDjkU2WcBoZYVMUljhBBISyXOgHnC+UZaVFKnDk/4nlA1HUKwlOAS2uFBRcg5uW+XSBp5UGCcB1USCT6mMoPl/QZUzGcIIDgi220Qlqyvp8xF/CeGLUpBYsDmdW1frGtVwjwsSAbGwDE894PG+KtgynukI0soDfMQWhbjdvOGqFCWLpSpuUHUPGpYIC0EbFgUvswy8xD1kT6Eym12hNwuiXPJShrZqOQ6/aC0cEmJnjGPAlr6G72jTIqkgHCABbJhcwDW1wCTAzm+jIybM52jqfEzwnopImKvkCD5g2+d/KOVyjMmhKbqUoAeZaDqOSlB8LkXOIn4mJDgDIFrcoQ0+LZya5F9Yq8Iu0M7DJUdhDCfPcmMv2pqvBh/cQIX6oK9lXBabDKTzud77RfPT+awVSN3aQNoqq12hV2xi+gaXLUg48ViPhK8HoQD6ERRWTCby3F74ilVuRSAT5tFNXxQJAQpAI0MAVHEsQwS0s+Z5coeotmOUUgTiM/9AL3v10AiNKouCCyhceWf5zimoleIjz8iPvEpCmY6gsfO0Uxjx0Syk27NTw/iiSUAm6iQBzAcvyhzKolzLgMhTXNnBzYa21jNdjOFd/PdQdEsYjtiB8IJ53j1WjpH8SjpYZADYCGY83wx4xXYqeD5p8n6AabgZGIlQAWBfkDp+CFHFeDhKvCok/tUGPkQSDGqqlAJYGMpx6mK2IWoFN89T+fMwP77JfZz8DGl0ZmklmWoAhiFHPa7QwBfAPX0f3EUVFQogBScTEsr9QbQvEKGoAUCosGPqS1vSKceVTViJ43Fj/h8kIsMncuXufpDAKtC9CSLxb3kaCj6aPESNhAU9GIB3tn1g6Sp1FOwz/PKIz5TdI8fyFWVnp4HeNCnhcoJqpb2SolPQsWN42fZviQmGaUJ8KV4B/igYUhIGpufOMXxBGozFx1EFy6w0fD0hB/qzbvq6zZvIj1MWeJP8WhHkx2pG24h2gwpUUrSCkkFrhOH4ipWRwjMDW0U09ViloUotiuEkmyTk/8AczPzJjHJqQpcqlNpKAMZyMxYLlz+3E5bWHVbxTCQJYBLa5AaARXZKZddwAMyWyL7NDHiVJLTJCXdQuTz+0J1zpss4sAW2RFm5tAlRxcrcGx2948mMPZbjjx7LJdWRYZ5Q1oJwQoKIxKZjbO1n3vCKiLrvpf7QzVMILBPmPrGTbszLOmqD6momKUrEySCxu5PRtIqlzA7YipWo0GzNnFUogYlLAIFrnIkgDzv84sM0gtk3pGr7GKSlsHnr/qHQgCCKetMtQI8xuNYVLntOdRcKA+UHE2jdraNZraescgg2LGJpqcr5E/SMzw+rwWPw/SG0iZn1f1EVxmpIS1Q3M2yukLO0qx/40tR/Spn65faLxM8J5tH1fTibIXLPI/WMmrRsHTsSyK2SqWygyhmPzOK+HplzJqUJfC992GfnGcQokF/iTZXUawZwCeUz0M5d36faJ41dMrlai6PTpU4DCwAYWAyA2iVXUHcCE0ierA4d+V9dIRz5ylThgSpyzkq9gTBN7Fx0kPK2qGqgBzhdOqcIxAuM7XEQ49KVjSEMcjcOMttYGMpeE48LEEWDfIkxi07NlvQ6k8X8CgTlf8A+f4f0hTX8d8RvaAKQkAdT6GElZRzArCkEpzCtAn+46EZeUNkvYiLrTNx2ET31QZpHhlJcf5qLC/TFDWXQGWqaFfC7oP9uEADqGv66xb2SpUyKRIa6xiVvy+V/WIVtcFOAH88vPeGLFyjQPyVKxJWrS5aMdxaQZsxWBv6acZBzLHIc2c82MaiuoVkeEhhmVaemZ5WhJx+mTKkKIJxEi+puBAR8eV3LpGvKq0do6rwiI1M14W0KzhEFtbnETVMqX2DV9EtUvvUYVoR8aR/uJ5kEXTllCOYopAw2OZ89413B0kVCW2dWzCwf1IaFPanhRlLKkpaUohtW5Ha+UehBXjUkRzlU2mKAsqV4rmwjiU3Yat8iIirU7ERehLrH+XzOUccz0nshRpk05UW8RPq12+kaCnqwQHIHnGekVWKnkykgBXis72Bs9rO7wh4jIqXaz8gbf8AN/tE+SScm10PxRcY0+zbT5wvf5xnK+Zc3LQtr5EyTIlnxYi7h9fPSFg4nMFlEl9yCPIAAiFVY1ug2pC0gLTkXcjQnWKqaYxfK3uTF8mb/RW5sne11ggD1aF0tZtswB9ov8auyDyOzS01Z4Q+ljEJtanQ+4fyhUpds4HL7xQT0aPhU/xG7uPtBc+dC7hVAqWypjpMxKihJ+IpThdTaC6QN3js6be5yjyfK/7T0PHX/GcqZjljrGe4/WKUJKbtLSAOotDeZMcwXRUycQUpCTsSH1+UZinwTbM8jpCdJmicFTEKSlwbpsejRfKop6yVAFL3cnD6PGgq60JBF8Q2Gb5RxNWMILn6wb8uVdElIUTp0ZvjicKgsecOqk84WV0jGliY5aZc9hXDwAkH9zHmzWgo1Lm1mz6wn4NUkIwnNyPLYbQfJIyfd/N2hck7JJXeyyeDNlKTiZRyOmJJCg7aWgqdVpWyizsHu92vA1NMKVJFrXPtAVZIZRa4zzyfzijDBTjsOEqRziJCmCTe7dWf6gQdw2pxJD5ws7pxew5ZxVRVRSsg9H/NWaDyY1GOg1K2aRUfUld3a0hR/pqLH+0nJQ2vY9YGTOeBOKXlq5e0Ji6dhPao2ZUw84+WXVbMJt5v/wBQv4XOKpUvE4OEO4uPIwYmyn0t8orlGhKYh4tICTjZgvPkf59oKoJXdAJYY13UdUhrJB3NierQdxAI7t13GIMNy7j5+8UU9MpZcAkk3PPrCOG2P+V8UhrIVhAuWipfEnmshI55ZcuZiipWcBCvCYQTJc3G0tWHU2z5P0gJRaew1NNaGldxczJjBJSob8vrFUziBUGOeUL58ogNYq/c6tdYpo04XxKJOYJ/N/rGUa3XYbUzsBTZ9RF1Hw6ZPV4vCjVR9hrEqaYlZRiGIBRbyD+0NZc9vMH5RdDHrZJzpjKfUs4zAAtyFoDNfLGcsk7lVvQM8BTqn5fSILSnN4aKL6ysdmY9LAbADQfeMP2l4kpazKthBDtmVdeTiNTUzxLQpZsEglvbq7R57iKlOcyXPUmFZZaoKCNHIolN4C9h4TuNjF0tMwW7tT+o9RaPqCsZKFK/UD0sSPb5wTN4mMgl+toGXjwm7NjnnHQbQpwAvYm53J57JAyHWPhW4llLOg2LhwXSpwRqLJhRPq1eWiRqee8ckz1FWzeEN+4531YO/MxVBJKkTybbsp4r2dX41SU40E2APiGrEHQbvCWoStBZQKVBrEMY2VHWYSAMvtF1SiXN+NAXgGIPz9tWhUsS9DFldbF0niLBC0hiUuev4IJoKxcwlZU5Fwl2D/3NC3i2FKgUDCkgWHwg3YDyDxbSUyAQtSerbR5uSHGTR6OOfKKaC+JcWVMABQQ2bHL+IrHEBhYgO1lDUe0C1qxfCG81W9SYWpOEXLnnA0MsIqJ1lX1BbQkRVImR9IphN/WElywbNhvtprB/D+DXHeKZRbwj3P51i7BCSX+nn58ibogJlo2fYvgSSBOmpCnvLScrfqI1vl0eFsrh0lAcpxMQGJcEkszczGrTV4UpI/SACBsNAIpcX7EJivi8zHVzphLiWhEoDYl1qPLNMZ6rAKniBr5iJ88LABWQu2RDMCncW+sDVNRrHj503kZ6WH+KLVAwzop4MtipghvPYerwjpZqpq+7TaxPQDeCKGb/AFCAQ128tfrHSg1C2Blala+hypRKnLHI+YglZsGBblClIJsbxYiYV5qKXuOmWsIRImZGrmrKiMmPlFstZA8R+TRVVVQxEp+n1imdWExYW0E02doLSAnIX1hbSTmu93y5N94NTPAHiN/pyEb8TasRkVsKmnCgq2bz8Q9oCrprLGxT7kRTVVuJJRl9vxoBranEzaC/rDYOMVRnFpBkubdt47KoisqLsQzdf5hYmoeD5FcpKThbFz16w201sx36GNKlbXSfrB0g4rKBCQzuMztzgSmrsYFgDqOcW98XtAxxwu0c5sad6ekEorL/AFG4hMagmJCdD7FmhVMlrFxzzMFmuCRh2HyeMyidBAmOYHgjbGfEpqSgsbAAj1Y+0K+GTB4nuduUdUnEQN0qT6sR8xCWoLEsSFCEZVTsbj2P6pab319ozddUuokZDL0jpnEi6vKBZiMRCR+ot94XfpDEvbH3CkkOk8lJ5WBI9/WGkxdnHX2MLOH1GJiAzW9NYPWp3G4i5EpUqZfqPz85xWiosx0imcbA/nP7+UQSp/fyzjGzBR2mryopQ7BsRHPT7+cIUmNPwioWamd4EKT+orSDhAsnC+p2+0Oly0TXSuXLKGYEAJULaECzRJPJsohDRkqCZjGAlikkpPI5j83gppiLm43Ag2n7PoT45cxSlpOVh6hr+sBzlqcguL5ZMdooxZE1X0IyQaZOWrUgg6Pm3ID4epj5MzxWsEi351gfEwjktbMNvEfYQ7kKoYImsX2YfnzgtU4hC1D4sHtaFAqvCLeZ3bbzixPEQ2EtdvQNA/LH7N+OQWJBVKWnUJlt1Sk+0CUPFCgYT6wwoq1CiQDctboBCridPgXcWLkfbyibyI2uSKPHlT4sumVPeFkpKjsA/wAoL4d2aqJkxPeS1IlEupRYMnkCXJ8tYe9nKWRToE0nEZibKO2yRp53LQfXdpEHClAUokiwyA1ctEySK5NmYreEdxPARiVLZwVC45HfkYslLOL3zP5pDmorsZdVgMh/MDmYkjSKI+TxVUTT8dSd2XKZfdEXAVi8wLRyXXqSpSVHWxb6nnAK55SPAWP5pFM2pUo2IBH6VB4ox5o5NeyfJilDYTXyUrBCrZlJGaVHNjqk2cQllcGnKbFMkpBzOMqPoBnF3fTbgq1tYMPKJ4i1wEn19HjZYlJ20dHK4qkyM5CKdBQhRUuYPEvly6xVwsvNRs9+jF+lnimtLkJDlWvnvBlDKCL5k/jCIc+8lekV45JYv7Y5LpUQbj9J66nnFcqclyVKcaOMiNuUcSoKHiVhAzcPbfl1hL2yxS0S2NibEchtpnE/xvlronoRrAb8+8VMwiUyeGtAk6aTFHZS3RdJmR1c43fL6RU7WiIJJgpP0Avs6Zl46qZnrEjJL3jhkwOjdg8G08wNbOA1CJS1QV6AG9EgEupQADONSOUMEA/pU452EKqRIA7xTs7AbnnygtYUVArOFObA36coxSa6CpPsarmSkhg61b5AeWcDia94+TXE2lSgW/LkiABUkkuAOm7wyGTdMGUNaGMuZcfmhg1Ey5hQpbJ/OcFiZlzEPFB61kixIO4zHSFNQokAn4wM/wBwHvq0GpmRStLjoYxpNUEnTsXkuxi+il+NzoDFcxDG35yg6islROwHrE0I1MfKScQigDJEFFcBSFRaVxVZMdWdIHSpi2pj6ZNa8VpmfqPkOULyzpBRjbLZgUlyhgHdXM7wPNqCUkoJBNiNP4MdqVgpcq8oVmo2sfkesRFS0FU9QpKsJcH8u8Ar4kVrVia5z0LffOJrnm51Y5QmEOxOnYvLtUPA2ZOkHUCApPM32N/ZoTUcwrwoJ19RGro0pSWhmWdpULxw3sWcRpFJAwjPMwvNKoBy4jYz5yeULahQhDbH0jOJSQXFm+sMZS+9JExWIEBgNPy94+nYYCQoiYk784ZjnumLyQpWjQ1PEkplhJsUpCctANIFlVhQjF+tXyG35vFEwJfEu9rDnvAyFBSyHYDJ8irmdA3zhUotOmNjNNWGheRUrErnpFyqyFUuYpRceWsXTZJYlRuNOcdGDk6R05JK2FLq+cUzZqj4gbj6QHVlsBG1xExMcWjpRcJGRkpxDJdeSLh4jOqmYMQDly+8BnfWCgrGkgrHmLjzij9xJxr2TywpOwmnSlra35k84vFoSU89QOGGlPm5vrE1bNYdLXh6n3jM9p6kqmBL2SLeYH2h/Ulkk/tFuukJOKUYUSbuFNa9gG+0Gns5CUKIjjx8RHBDK2beixan84skbxRFyFsl4ySNTDFKMVLMUInEm8cmOTAhWcmh4pRnFrGItGgsvlKJZL2gtQUpirwgb5wJQpeYkc/aC6qQ2pI3jGamFmtJQcJwpSNBC+XMyJjoJwsLJEVqIjjRlOVl+aGL5a7CFqJl22b6QTKXaKIytCWqYeJkTSuAwuL5SXjbMo7NH57xxEzwtz+kWmXEDLjLV2FuqLQto5NnsIpWWgQzHL/jRkp0joxtl4W8VzKhjaKV1DQMtT23iV23sdpE5lQAXV1YR9SAzXazaQLWJ1/GhhwzwgDUhz5wXHQPJlFbKKEF9SAPm8K40HGFDui/Jurxn4KKMkx52eowXXqMveGfe3tCDgs9SVkDUZdIYVSlYfC43aBkFH7Gal84GnqhRLqFuxJMfVM1QteBoOy+aqLJMvFh5feFstSnu7c4PpJ7eHUmCiqYM3aDXc3imoprHDZ3tEkqvHSrKK3FSWyRScXot4fTYXJDHSOVWTc4ITMdI6RTODxNB8ZFEvyQtqi4TyaLJMU1ecdlqygs66ZmF6oIWIjJF23jijEAu8IQ57QVTyMcwhIzb5CNHT8LwjxXPLKKuF06Jct7EqAJO/SDETSQQMj8odGK9iaAuIUlg2WIP5H6QFKpVu+EkHF8yN40EmWAL3MRmE7RvBMyjy8iPiMoITNjvexptApN4ulq/mLAsRBSAEsOsYzuiSFJfaITVXtFIMSLQJpIreI4CRaIxdINo1GNl9BMCdCVEZ6AQWpcAY4IxRzORIqsYGQphlff7RY8UPnGGo6hbGDZaoXmCqVcFF0ZJWHSoJCoDCo6udG2YHCZHypjwu76ImfGWaE1U23WAzMaK6me5ikKgZbYSLSYtk0y1AlIfTMQMVQRw+rKS2hjOjn0ES+GKuVkADQXMWym9I7UVDhorQqNMLplKJoKSWyL56wEvgC3spJHNwfpBtPMz6e8EGf+ecZZgFw7g6kHEpQByAF/XlFnfBLgwUhbtCjiI8RA/HgbthRDaWaFElgBtr1imrVdw0LkOeXMRyYTqp+QjaC5BZUlrCJ00snxM/3gGWTrDShOFPW8ctMyT0cxZwRKp1K0Ybn7RNE2LZc+G/KJ4HZiMIAJeKlKiU+Y4EDlUK7GovSEkPhS41a/rAVaq4MdmzWvAU2a8C7bDj0EJVaIFUUoVFkuWVlhHUaaPhc7FKSD+m32g8KI1hVSgS0hAucz1i8zzDLASGKK1wxzEcVP2MKjNisT7k7wSkY0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9" name="AutoShape 6" descr="data:image/jpeg;base64,/9j/4AAQSkZJRgABAQAAAQABAAD/2wCEAAkGBxQTEhUUExQWFhQWGBoaGRgYGBwYFxwXGBcaHxwcFxgaHSggGBwlHh0XIjEhJSkrLi4uFx80ODMsNygtLisBCgoKDg0OGxAQGiwkICQsLCwvNCwsLCwsLDQsLCwsLCwsLCwsLCwsLCwsLCwsLCwsLCwsLCwsLCwsLCwsLCwsLP/AABEIAJABXgMBIgACEQEDEQH/xAAcAAACAwEBAQEAAAAAAAAAAAAEBQIDBgEHAAj/xAA6EAABAgQEAwYFAwMEAwEAAAABAhEAAwQhEjFBUQVhcQYTIoGRwTKhsdHwQlLhI2JyBzOC8RQVkrL/xAAaAQADAQEBAQAAAAAAAAAAAAACAwQBAAUG/8QAKBEAAgICAgICAQUAAwAAAAAAAAECEQMhEjEEQRNRIgUUMmFxIzOh/9oADAMBAAIRAxEAPwCuoWXNvN9uUVLuSpDPvf0EXKmAkpVrcH3j6jlgK62MQzx2x08N7QOmVd1qJByHPSLTK3UM8nvlDOdw8Byld+YjK1lamXNIUlyGs5F9+pgPgkzsfiTn1Q2K1JucgQzaxUviAQgrWCSSyAM1E6AGFsztEkhgnDzu/OFvEeKKWB4j4S45GGRwV2yvF+mO7m1X0NqMrmVqtBKkrID2B8I88z6RZPp+/FizklRDOCw36QrpuKYJvej4VpKV9C30IEF94UKMyWbKDtoesdJfkVZocZUuvRKpUlPhUpSVJ/UkA+4Ifa8I6uqCHJfPIG+F9XyMHV3Fgr9HijM1qyoqf8OsalyYEXxWjUI7VEscJsdTbyA2gWq7QTFmyiBsMvPeM9Ic+fvGw4R2EqZxTbCCRc6DU/xDFFJ6RkFih+VKz0n/AE8UpNKhy6przMR+FCcNgpWqmBLDJ4jxPiKJv+1dBfxnNTHTZNoeooUopxIAaWEYABbwsxaM3OoUoAQiyU2DnbeKlNKkKbtuRl+O8UICEofxhwBnnk2t45R9j6xfiXJUhGZxFIJHIO7xpqKmkyJqO+lvhHgU5dLtdJ1feG6ayViGBSg5/c9/OAfjqTbsHnapaE/Euz6hQrUoFBBBSnIhI3GmkeeikWEOLgk2YE+se0KrUzO8krIVa+rpULe8eOdoaObSzloL4SfArdP3AzhWXFwpoPCqXEqMlsJWbjTYcmjb1ixIlhcoMoALvkzAEfSPPqYKmKSjMqN3vbMv5W849B4nLdKOig24KP4Ebjx8oSZuRK1ZnUySsd73UsYiS7cy9so0nZyoKJtv1JI2226GEXAlEomoJtLZQH+RIV88NucFSp5BLaJWq39qCR5Ph9YVi1JMXN7od9o+MibMlSJZdMsuo6KWR7B//qKeKdpjLRhSTzIjMcLn/wBRxchK1NqWYeeZP/GFHHpvhJJsc9m16QfkyudGxovXxObUFRCsMs6Zvvj2HIR2RI8bMUEpbGk2IOzZ9C0EVYSlSZeHwpAAKc8s8Sd4+p0KQSfiCgcxdIcNyfnCLGUavgE9MgKSoYgUtYag2+RMLuJ8eSCcDjlhYeogvgsxQSqY2fhG9jfysPSKqzConEkfm0OhlcVSJ5YlJ2zIjjRROxDWynN+e2nKN52r4VLq6OXPph45SHSwYqlgeJB5i5HMEaxhO0NBLwkpDFMPuynaPu6FMo/EtagncJ/UfZ4oxShJS5L0SZ8UoSi4PdijhNecsxDydVpEtQUMQUGY84EFNKD4RrCbihUzJcuWA+vQAaxFBNySRdJpK2L6+clDkl1hiEpPhTo+dorXLKUtnjBL7keKK6ejxA6k40nrmPeCe98MkqzSrCr0aPoPG8f4l/p43k+Q8r/whUL8I6RyjVjSxwsLuTpsI5Xobwjdo+Eknu5YzmKA8hcnqwMd5KvX9A4HW0aqRQU3cBE2YrEklg4cA3sCPLyjQf6e06Aqoe6SEhILPh8WbRiantCUky1y0nCSl2vb8B84K7M8cmf+Q6Q6VBlAZAbnb+Y8NxfVHtc49o2fHuHhE0LkS3JUnEhLBJSgE3vYDP8A7hRKqJs+YSUkSwM7XOt1EZZOOcbSgqkBJUvOM12q48EpJHO8LaGt6EPBaf8ArzgGISwcWcv8tfnDzui7q5Nd2fIQr7CBUxM8gOt0kg6g4soeKnAMWudG1G8DKLX5M87N/NgtXIXhBAfc2GcVooSsbHc6iDVqNySQFdLAbCBKgrIDAjzgHQlpdgRWFpH7xl+bZRJEzexFoU08vAsqJKiXv12AyhoVYg9gr68jFWmrRbFlkypULm8ZXtbMBwKGbEHmzEe8aVE5/eFXHODieHQcKw7JPwl//wAmModjnxlZjRMi1C4om0swEpKFYk5gAn6COrdJDgh9wQfQxtFkMoZSTv0mD5VUUDCC6TcDY8oSKV9/SB5iSouT06coyrCyZNcasdTFEgkZ/SFqksG53/mIGSvuwfFgJIB0caRQEMX8/nGqNCOetI0/YHhyZ9dIlqDpfEof2oBPsB5x72msSH5WAHKPFP8ASxbV4LXEtbHbLTnHoFZxAS3KiX0H55QV0hM1cq/oZ8Q4o9oRVVW9oV/+8ExTWBGjOWHOAV8bSpRBIGjkt6QLtm+jQCd3kpSCbocpPtC/h1XiIL7GKuF1QxKOgD+QgKkqBiDZE26G49oqwyuItLbHtPOwTSsFsIYvtnf1gDj/ABNdRYS0mQQMwcZI/UFfoa7RCWoGYoH9TEcyPwekFiWAG8x7w2g7oz0rh+AEJCkqXbG9wixwpbU2c8hDCRTzUqIK1ql4LYiVELIaxN9YYLQGiyrWGQBcqLnp/wB/SOUVFUjnNsXTuBlVOZqFqlTu8IChcFGEOlQyUnFfk0JaagmoUZk2djZJSEgMllM75cvSN7xkYJMtGwc9TcxkK74FDf7iIGqToU9slxHggnS0lCzKUjxIWnMKVm7F8m1jOVvAKhZ/qzwpKdbknezZ+Zjdf+P3cpCDnr1hbxAtLV0gIylRjguhBwqtIShCb4R52UQPkIaHiLpIaM32cuVK5n6w0nL2ygJKmNg9F/FCvBLUMaVADDgKRY3dTqf0iX/spyZXeLvdnIvlqIJo68zAiWJbhIAUpg4A2ezxZxji0haEolBQKHJBSxfIg5wQaRmK7ik2YlThGFj8OeWux5RHg8wmYkaISE+eavm/pBfFu6EhRSbkfgsIWdm5viKVZ5iGx/i6ESSU1Zs5s0EWzMD1tSE06pSG7ycWKv2IAzB0JOXrFaLlheJT5XxOGUl3B0aKv0/GpZW36RH+oZeONL7YBwOR/SmXchT89Q/yMCcVT4iBkUP/AMgX+kOuDSmEwf2Sz5qKyfqPSF9cjwls2JHpHt+jyFL87FMo4j/iB6mLqsLR40HCoMgHW4ct1yjnCkOA+pH0Dw0rEA9A/qbRFN8i1aYpUgMlc4lQLYm+K1iS/Jo10pCJaQiSAAWuNefMmFsvh4mJCckgXO5hvS0eAbwpQUXYUpuSoZzp5MoBy+g0vCiq4cud4UpKgxe+FIs7lRsG/HiqqplhR7uYUhwSl/xo7OrJqQwUbqceInLfQ5Zt6R5MlGMmrPTjKTimgz/TlBQuc9rJA8lKc9LxtqqWmYGIuB8YYFO1z9I827Iz8E6YVXUEkgkuXxJbqbxt0TFTUJSgtiuA5ALFjMmKHiIf4UhnbaPR8dJ4uL2R+Q38grm0i0ra60kg4hfyOxi5R8XiUAG1HpGmouHzEpwmocbd0gJ8h+GITuBy8WJagqzMAQH3zzt88olyeE1/D/0BPWzzKSoEN89Pz7xfImwH34SGDPf86xUupIYkM+fWJsb9D8UvQxqZjeLTJXsYP4QhMyYnEfCLnm2kJ5c8GxyME9n6lMtcxKwTgFty+UNKEaGsqVzH7gEkDLJPrpAK6M1CcM+Wkp/cVCyv7CHIbeFNZxyeotLQW3+FA6W+kDonVDEOGLlnJuc77a+cDexrYp432eVJ8Us95LfS6g+4GnMfKEiJCssKnFvhL/SNjS1E1KgSQFAuCkvlHoXDePpmJBsFWxDnv0g4LloyWdxPFE0U1v8AbmN/gpvpA0ySUviBTmLgj6x+gU8UctvEZ1UhaU40pUCclAHLr+WhnxMH9y36PEuzdQZVVLL4SSBtzD9SAPOPTOKJE7426HK+41h3UyqcqXM7qWZmEHGUgq8I3aMZ2kK0MAXxhwdxC5xaDjkU2WcBoZYVMUljhBBISyXOgHnC+UZaVFKnDk/4nlA1HUKwlOAS2uFBRcg5uW+XSBp5UGCcB1USCT6mMoPl/QZUzGcIIDgi220Qlqyvp8xF/CeGLUpBYsDmdW1frGtVwjwsSAbGwDE894PG+KtgynukI0soDfMQWhbjdvOGqFCWLpSpuUHUPGpYIC0EbFgUvswy8xD1kT6Eym12hNwuiXPJShrZqOQ6/aC0cEmJnjGPAlr6G72jTIqkgHCABbJhcwDW1wCTAzm+jIybM52jqfEzwnopImKvkCD5g2+d/KOVyjMmhKbqUoAeZaDqOSlB8LkXOIn4mJDgDIFrcoQ0+LZya5F9Yq8Iu0M7DJUdhDCfPcmMv2pqvBh/cQIX6oK9lXBabDKTzud77RfPT+awVSN3aQNoqq12hV2xi+gaXLUg48ViPhK8HoQD6ERRWTCby3F74ilVuRSAT5tFNXxQJAQpAI0MAVHEsQwS0s+Z5coeotmOUUgTiM/9AL3v10AiNKouCCyhceWf5zimoleIjz8iPvEpCmY6gsfO0Uxjx0Syk27NTw/iiSUAm6iQBzAcvyhzKolzLgMhTXNnBzYa21jNdjOFd/PdQdEsYjtiB8IJ53j1WjpH8SjpYZADYCGY83wx4xXYqeD5p8n6AabgZGIlQAWBfkDp+CFHFeDhKvCok/tUGPkQSDGqqlAJYGMpx6mK2IWoFN89T+fMwP77JfZz8DGl0ZmklmWoAhiFHPa7QwBfAPX0f3EUVFQogBScTEsr9QbQvEKGoAUCosGPqS1vSKceVTViJ43Fj/h8kIsMncuXufpDAKtC9CSLxb3kaCj6aPESNhAU9GIB3tn1g6Sp1FOwz/PKIz5TdI8fyFWVnp4HeNCnhcoJqpb2SolPQsWN42fZviQmGaUJ8KV4B/igYUhIGpufOMXxBGozFx1EFy6w0fD0hB/qzbvq6zZvIj1MWeJP8WhHkx2pG24h2gwpUUrSCkkFrhOH4ipWRwjMDW0U09ViloUotiuEkmyTk/8AczPzJjHJqQpcqlNpKAMZyMxYLlz+3E5bWHVbxTCQJYBLa5AaARXZKZddwAMyWyL7NDHiVJLTJCXdQuTz+0J1zpss4sAW2RFm5tAlRxcrcGx2948mMPZbjjx7LJdWRYZ5Q1oJwQoKIxKZjbO1n3vCKiLrvpf7QzVMILBPmPrGTbszLOmqD6momKUrEySCxu5PRtIqlzA7YipWo0GzNnFUogYlLAIFrnIkgDzv84sM0gtk3pGr7GKSlsHnr/qHQgCCKetMtQI8xuNYVLntOdRcKA+UHE2jdraNZraescgg2LGJpqcr5E/SMzw+rwWPw/SG0iZn1f1EVxmpIS1Q3M2yukLO0qx/40tR/Spn65faLxM8J5tH1fTibIXLPI/WMmrRsHTsSyK2SqWygyhmPzOK+HplzJqUJfC992GfnGcQokF/iTZXUawZwCeUz0M5d36faJ41dMrlai6PTpU4DCwAYWAyA2iVXUHcCE0ierA4d+V9dIRz5ylThgSpyzkq9gTBN7Fx0kPK2qGqgBzhdOqcIxAuM7XEQ49KVjSEMcjcOMttYGMpeE48LEEWDfIkxi07NlvQ6k8X8CgTlf8A+f4f0hTX8d8RvaAKQkAdT6GElZRzArCkEpzCtAn+46EZeUNkvYiLrTNx2ET31QZpHhlJcf5qLC/TFDWXQGWqaFfC7oP9uEADqGv66xb2SpUyKRIa6xiVvy+V/WIVtcFOAH88vPeGLFyjQPyVKxJWrS5aMdxaQZsxWBv6acZBzLHIc2c82MaiuoVkeEhhmVaemZ5WhJx+mTKkKIJxEi+puBAR8eV3LpGvKq0do6rwiI1M14W0KzhEFtbnETVMqX2DV9EtUvvUYVoR8aR/uJ5kEXTllCOYopAw2OZ89413B0kVCW2dWzCwf1IaFPanhRlLKkpaUohtW5Ha+UehBXjUkRzlU2mKAsqV4rmwjiU3Yat8iIirU7ERehLrH+XzOUccz0nshRpk05UW8RPq12+kaCnqwQHIHnGekVWKnkykgBXis72Bs9rO7wh4jIqXaz8gbf8AN/tE+SScm10PxRcY0+zbT5wvf5xnK+Zc3LQtr5EyTIlnxYi7h9fPSFg4nMFlEl9yCPIAAiFVY1ug2pC0gLTkXcjQnWKqaYxfK3uTF8mb/RW5sne11ggD1aF0tZtswB9ov8auyDyOzS01Z4Q+ljEJtanQ+4fyhUpds4HL7xQT0aPhU/xG7uPtBc+dC7hVAqWypjpMxKihJ+IpThdTaC6QN3js6be5yjyfK/7T0PHX/GcqZjljrGe4/WKUJKbtLSAOotDeZMcwXRUycQUpCTsSH1+UZinwTbM8jpCdJmicFTEKSlwbpsejRfKop6yVAFL3cnD6PGgq60JBF8Q2Gb5RxNWMILn6wb8uVdElIUTp0ZvjicKgsecOqk84WV0jGliY5aZc9hXDwAkH9zHmzWgo1Lm1mz6wn4NUkIwnNyPLYbQfJIyfd/N2hck7JJXeyyeDNlKTiZRyOmJJCg7aWgqdVpWyizsHu92vA1NMKVJFrXPtAVZIZRa4zzyfzijDBTjsOEqRziJCmCTe7dWf6gQdw2pxJD5ws7pxew5ZxVRVRSsg9H/NWaDyY1GOg1K2aRUfUld3a0hR/pqLH+0nJQ2vY9YGTOeBOKXlq5e0Ji6dhPao2ZUw84+WXVbMJt5v/wBQv4XOKpUvE4OEO4uPIwYmyn0t8orlGhKYh4tICTjZgvPkf59oKoJXdAJYY13UdUhrJB3NierQdxAI7t13GIMNy7j5+8UU9MpZcAkk3PPrCOG2P+V8UhrIVhAuWipfEnmshI55ZcuZiipWcBCvCYQTJc3G0tWHU2z5P0gJRaew1NNaGldxczJjBJSob8vrFUziBUGOeUL58ogNYq/c6tdYpo04XxKJOYJ/N/rGUa3XYbUzsBTZ9RF1Hw6ZPV4vCjVR9hrEqaYlZRiGIBRbyD+0NZc9vMH5RdDHrZJzpjKfUs4zAAtyFoDNfLGcsk7lVvQM8BTqn5fSILSnN4aKL6ysdmY9LAbADQfeMP2l4kpazKthBDtmVdeTiNTUzxLQpZsEglvbq7R57iKlOcyXPUmFZZaoKCNHIolN4C9h4TuNjF0tMwW7tT+o9RaPqCsZKFK/UD0sSPb5wTN4mMgl+toGXjwm7NjnnHQbQpwAvYm53J57JAyHWPhW4llLOg2LhwXSpwRqLJhRPq1eWiRqee8ckz1FWzeEN+4531YO/MxVBJKkTybbsp4r2dX41SU40E2APiGrEHQbvCWoStBZQKVBrEMY2VHWYSAMvtF1SiXN+NAXgGIPz9tWhUsS9DFldbF0niLBC0hiUuev4IJoKxcwlZU5Fwl2D/3NC3i2FKgUDCkgWHwg3YDyDxbSUyAQtSerbR5uSHGTR6OOfKKaC+JcWVMABQQ2bHL+IrHEBhYgO1lDUe0C1qxfCG81W9SYWpOEXLnnA0MsIqJ1lX1BbQkRVImR9IphN/WElywbNhvtprB/D+DXHeKZRbwj3P51i7BCSX+nn58ibogJlo2fYvgSSBOmpCnvLScrfqI1vl0eFsrh0lAcpxMQGJcEkszczGrTV4UpI/SACBsNAIpcX7EJivi8zHVzphLiWhEoDYl1qPLNMZ6rAKniBr5iJ88LABWQu2RDMCncW+sDVNRrHj503kZ6WH+KLVAwzop4MtipghvPYerwjpZqpq+7TaxPQDeCKGb/AFCAQ128tfrHSg1C2Blala+hypRKnLHI+YglZsGBblClIJsbxYiYV5qKXuOmWsIRImZGrmrKiMmPlFstZA8R+TRVVVQxEp+n1imdWExYW0E02doLSAnIX1hbSTmu93y5N94NTPAHiN/pyEb8TasRkVsKmnCgq2bz8Q9oCrprLGxT7kRTVVuJJRl9vxoBranEzaC/rDYOMVRnFpBkubdt47KoisqLsQzdf5hYmoeD5FcpKThbFz16w201sx36GNKlbXSfrB0g4rKBCQzuMztzgSmrsYFgDqOcW98XtAxxwu0c5sad6ekEorL/AFG4hMagmJCdD7FmhVMlrFxzzMFmuCRh2HyeMyidBAmOYHgjbGfEpqSgsbAAj1Y+0K+GTB4nuduUdUnEQN0qT6sR8xCWoLEsSFCEZVTsbj2P6pab319ozddUuokZDL0jpnEi6vKBZiMRCR+ot94XfpDEvbH3CkkOk8lJ5WBI9/WGkxdnHX2MLOH1GJiAzW9NYPWp3G4i5EpUqZfqPz85xWiosx0imcbA/nP7+UQSp/fyzjGzBR2mryopQ7BsRHPT7+cIUmNPwioWamd4EKT+orSDhAsnC+p2+0Oly0TXSuXLKGYEAJULaECzRJPJsohDRkqCZjGAlikkpPI5j83gppiLm43Ag2n7PoT45cxSlpOVh6hr+sBzlqcguL5ZMdooxZE1X0IyQaZOWrUgg6Pm3ID4epj5MzxWsEi351gfEwjktbMNvEfYQ7kKoYImsX2YfnzgtU4hC1D4sHtaFAqvCLeZ3bbzixPEQ2EtdvQNA/LH7N+OQWJBVKWnUJlt1Sk+0CUPFCgYT6wwoq1CiQDctboBCridPgXcWLkfbyibyI2uSKPHlT4sumVPeFkpKjsA/wAoL4d2aqJkxPeS1IlEupRYMnkCXJ8tYe9nKWRToE0nEZibKO2yRp53LQfXdpEHClAUokiwyA1ctEySK5NmYreEdxPARiVLZwVC45HfkYslLOL3zP5pDmorsZdVgMh/MDmYkjSKI+TxVUTT8dSd2XKZfdEXAVi8wLRyXXqSpSVHWxb6nnAK55SPAWP5pFM2pUo2IBH6VB4ox5o5NeyfJilDYTXyUrBCrZlJGaVHNjqk2cQllcGnKbFMkpBzOMqPoBnF3fTbgq1tYMPKJ4i1wEn19HjZYlJ20dHK4qkyM5CKdBQhRUuYPEvly6xVwsvNRs9+jF+lnimtLkJDlWvnvBlDKCL5k/jCIc+8lekV45JYv7Y5LpUQbj9J66nnFcqclyVKcaOMiNuUcSoKHiVhAzcPbfl1hL2yxS0S2NibEchtpnE/xvlronoRrAb8+8VMwiUyeGtAk6aTFHZS3RdJmR1c43fL6RU7WiIJJgpP0Avs6Zl46qZnrEjJL3jhkwOjdg8G08wNbOA1CJS1QV6AG9EgEupQADONSOUMEA/pU452EKqRIA7xTs7AbnnygtYUVArOFObA36coxSa6CpPsarmSkhg61b5AeWcDia94+TXE2lSgW/LkiABUkkuAOm7wyGTdMGUNaGMuZcfmhg1Ey5hQpbJ/OcFiZlzEPFB61kixIO4zHSFNQokAn4wM/wBwHvq0GpmRStLjoYxpNUEnTsXkuxi+il+NzoDFcxDG35yg6islROwHrE0I1MfKScQigDJEFFcBSFRaVxVZMdWdIHSpi2pj6ZNa8VpmfqPkOULyzpBRjbLZgUlyhgHdXM7wPNqCUkoJBNiNP4MdqVgpcq8oVmo2sfkesRFS0FU9QpKsJcH8u8Ar4kVrVia5z0LffOJrnm51Y5QmEOxOnYvLtUPA2ZOkHUCApPM32N/ZoTUcwrwoJ19RGro0pSWhmWdpULxw3sWcRpFJAwjPMwvNKoBy4jYz5yeULahQhDbH0jOJSQXFm+sMZS+9JExWIEBgNPy94+nYYCQoiYk784ZjnumLyQpWjQ1PEkplhJsUpCctANIFlVhQjF+tXyG35vFEwJfEu9rDnvAyFBSyHYDJ8irmdA3zhUotOmNjNNWGheRUrErnpFyqyFUuYpRceWsXTZJYlRuNOcdGDk6R05JK2FLq+cUzZqj4gbj6QHVlsBG1xExMcWjpRcJGRkpxDJdeSLh4jOqmYMQDly+8BnfWCgrGkgrHmLjzij9xJxr2TywpOwmnSlra35k84vFoSU89QOGGlPm5vrE1bNYdLXh6n3jM9p6kqmBL2SLeYH2h/Ulkk/tFuukJOKUYUSbuFNa9gG+0Gns5CUKIjjx8RHBDK2beixan84skbxRFyFsl4ySNTDFKMVLMUInEm8cmOTAhWcmh4pRnFrGItGgsvlKJZL2gtQUpirwgb5wJQpeYkc/aC6qQ2pI3jGamFmtJQcJwpSNBC+XMyJjoJwsLJEVqIjjRlOVl+aGL5a7CFqJl22b6QTKXaKIytCWqYeJkTSuAwuL5SXjbMo7NH57xxEzwtz+kWmXEDLjLV2FuqLQto5NnsIpWWgQzHL/jRkp0joxtl4W8VzKhjaKV1DQMtT23iV23sdpE5lQAXV1YR9SAzXazaQLWJ1/GhhwzwgDUhz5wXHQPJlFbKKEF9SAPm8K40HGFDui/Jurxn4KKMkx52eowXXqMveGfe3tCDgs9SVkDUZdIYVSlYfC43aBkFH7Gal84GnqhRLqFuxJMfVM1QteBoOy+aqLJMvFh5feFstSnu7c4PpJ7eHUmCiqYM3aDXc3imoprHDZ3tEkqvHSrKK3FSWyRScXot4fTYXJDHSOVWTc4ITMdI6RTODxNB8ZFEvyQtqi4TyaLJMU1ecdlqygs66ZmF6oIWIjJF23jijEAu8IQ57QVTyMcwhIzb5CNHT8LwjxXPLKKuF06Jct7EqAJO/SDETSQQMj8odGK9iaAuIUlg2WIP5H6QFKpVu+EkHF8yN40EmWAL3MRmE7RvBMyjy8iPiMoITNjvexptApN4ulq/mLAsRBSAEsOsYzuiSFJfaITVXtFIMSLQJpIreI4CRaIxdINo1GNl9BMCdCVEZ6AQWpcAY4IxRzORIqsYGQphlff7RY8UPnGGo6hbGDZaoXmCqVcFF0ZJWHSoJCoDCo6udG2YHCZHypjwu76ImfGWaE1U23WAzMaK6me5ikKgZbYSLSYtk0y1AlIfTMQMVQRw+rKS2hjOjn0ES+GKuVkADQXMWym9I7UVDhorQqNMLplKJoKSWyL56wEvgC3spJHNwfpBtPMz6e8EGf+ecZZgFw7g6kHEpQByAF/XlFnfBLgwUhbtCjiI8RA/HgbthRDaWaFElgBtr1imrVdw0LkOeXMRyYTqp+QjaC5BZUlrCJ00snxM/3gGWTrDShOFPW8ctMyT0cxZwRKp1K0Ybn7RNE2LZc+G/KJ4HZiMIAJeKlKiU+Y4EDlUK7GovSEkPhS41a/rAVaq4MdmzWvAU2a8C7bDj0EJVaIFUUoVFkuWVlhHUaaPhc7FKSD+m32g8KI1hVSgS0hAucz1i8zzDLASGKK1wxzEcVP2MKjNisT7k7wSkY0f//Z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92934"/>
              </a:solidFill>
            </a:endParaRPr>
          </a:p>
        </p:txBody>
      </p:sp>
      <p:pic>
        <p:nvPicPr>
          <p:cNvPr id="1030" name="Picture 6" descr="LERN">
            <a:hlinkClick r:id="rId3" tooltip="The world’s largest association in continuing education and lifelong learning, offering information and consulting expertise to providers of continuing education and customized training.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" b="31537"/>
          <a:stretch/>
        </p:blipFill>
        <p:spPr bwMode="auto">
          <a:xfrm>
            <a:off x="78739" y="5181600"/>
            <a:ext cx="388998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ata:image/png;base64,iVBORw0KGgoAAAANSUhEUgAAAVkAAABECAMAAAAcE7YYAAAA8FBMVEX///+QACj+/v4AAADz8/R1dXZ4en2MACOPACaIABzc3d6MACJJSUtcXF3///39///m5+i0Xl2hO0LS09WJABrr6+y6bm2nqKm9vsDn6Ok0MTKMjY9ubm/4+PiLABc5ODnpz8stKisKAASYLDzVrKpFREYZFBVRUlQjICHMzc7w4d6JAAC2t7iUlpnp1NO5dnfFk5SHAA3jw8DDhoSgoaK6gIXdubf37uySBR6gNDiRHS0eGhuEABCkTVfRpqalRkqybXNkZWeXKDidO0itYGbFlpnPmJWlTVKnRkacKC/UsrSrUVO4eX24aGaeNzvdysvr3vriAAAOZklEQVR4nO1cC1faTBPOuwnINYlKAIFwK9coyE2CqChesGg/+f//5puZ3U1Asa3VFtvDc04bstnrs7Mzs7PbKsqfh6EwxuCpw986PBnCYDolCjDbdl3LddrtYWUym82SgMc9gWv54xKTk/3ZrFIZLtqO5bquZtvMMHgzBtSrM94CNIpPBVPYckv/EhgfKI6UxozjN8QnG7hc9B4qnW/Hu49781G3m8/nE4lEGBDdWQK9RDE5DJ8hU74bnc/3HoHoTuWhtwCiXVs2SI0ZjIPP6z/JrT8+LlEIYLQ3rNydfLvfu46OgKlEOBqN7oT+ewNCnGrgeRQdj58urk46k8qw6NhL7eog0P+u1HJahZQquluszI4vbr6Mx9FwAgUz9CY+15McCu1EQdKB4eubi6t+pSf5NWg+YaFsbPi/EQaufQZ61FnMdr/Ou93ueR7l8wMYXcfwTjhxfg6NzL8eV9qgiW0DdfC/CVj6i0l/92mOa/5tK/4dAIbz+fllsvMAOvjvFFnSoGD1DUXaDEgzyA1QFLfdm3y73Yv+UVI9gI4APTzeu+1Mhlw/oHLQSUco8IQ/uvJ5lTC3vcCrZ411rlXdIirU63BiA5yu8Av0Rsc3F8ezokGKARW/IQyrLuzrhklcD8N3b9Ac6wo4p+3Z/+b57vmmSfUQQnrP86OnJChfjTu9yDAJxGclVioBmH1YXwau/+PLUX4Tq/+HCEUT56PH5GThuNhzXYqu/implfIKtNrFyt3VE/g/0c9HqgeU3vHl1d2wjZrX4Dph0ySuhbQAWm92e72TCH9CUX0BkN3o+MvFrIjkklrYLIdL0Mn3pqkGq2Bbi/4T+Kl/BasSoZ3w+WH3a79tuZ/B42WMeT4Aj38wtz3sP+U/tQJ4HaFwPr/X77UdHtBhYk9Mg/yzzGKEyhBeFvwynGHndi/8l9LKgZph7/Zu6BieMWYb8HLltNKLW7m9GYf/KhWwHrijGN9cTdBhQGk1NrB9oBYNaFlr97/mu4m/n1WJ0E6iO/p6vMBgpLeX/LPMAq1O7+5xlAj/M6xKgNYdPXZ6bdswdD8898fgDjv343x457t9pEA1IvwClIzf/xBdbwNq3cuTB+e30yr2rBToVFAP9PoX4/BzgxWi8B1GP3gE7/CwO5rP56enp0+7L/AVkk/ha/4QsoGrdp7HMwTk+jfEFX8FQO745nio0fgxdI6RG8bZ+Bh48QCh0Jm76J8e5pdpxYgzxjt2xtc3Nxe3yeP+bDYZ9lzbRsfhO1Xjhs223eKwMpv1j5O3Fzc3X67H4cRHxcLfCVS6+d2K44qDO8OTsI9j1jttcRegW/NRr21wtMOJ0fjp/uLqZFIZ9hxHs72SYnpf7m7kuY2yKgCG7TjF3nDSObm6v7yOjjDouGl6QenObx/arsHdTHGe9zHgAosLQmnf3V5LaQ1RUHl0uvtt0lu0HcdlPp3CFeTsMYU9Y1b43zyDwQwvRCYFXHeddrH3MDnenY/wdGyzvsdOeLR3NXGwX8qHbh7k8ZFdSX6JosnC06bz7uHoMVnpOa5r0+5W1/lRrAx2kqNtKGskUzDLWdWFIMilwU93eXadH+5Uko9zUMS/ld8Qhzgipt//LbcWTezcJCsiav49Bfc2Zrly3R2h3xoCMx/9cnE8G7qCJXn+zIVObgx1oQNE1HPNNIuDaoV5yktyS9E8CkcysZPX3eHsGPcjHx3pDdF5A3oqY8D1F47rMR58RunsUx7Voc6d74LtMN6laDGexkSAAq1Me/IIDhawmo/uXd1Vii5+0ul82z/FR16xhCEvFige9+uhe2FnElpFKBFqn/sgCtcQvC7mgAa+v47+yNX7SYCBAGU23ru/Pel0JpMhoFfk6MHvymRyh/r+fm88RoWPK2Ynkb/s9FzBzC9JLletOp1nwO715AkmD/rxlJz0UJdvDobTHk6Sp6P3sYsikp8/HnceekW8+/GqDDLXcdqLxbDSTz4+4e0SmI3xVafH+GnPLwBkRx7PO7OLnXwi3x099heWpisbjmLS0bq5mO3OQfP+imYAG9GFZT3r+Yy+Nh6yBPzMzNZct12ZHX9F/7s7vp25v8oCCiwUdRfJ7uF59Pq230PtrWM89n165j0Ql7XEW3v25kAQuohgIyqOX5/nTq5rz4OfZtht1PgXmvFr10JI+9nth8t8d3x5NSnKK27CTP1KlR8Df7B44o7By1Mw2z/Jazj6BGNBy4ubKd2P2L3i/fObNfLGlIEn6PI82vnVDQMug97JXrd72l+gYtW5rVpyjjYEEXLX5YVD3W0/9Of5n4gK7SRGyWEbTC+uRmRI986Zyfiub4y7LrpwHpm416gor03Gj6EXr6KH3d0F3drhA6HjQ315PW4CTPFllvfEsM0heIT57+3WQuAx9fGg1tB1xu+ZGsIx8Vy9NW151Ap20R/khykYO3krDVjMnYwOv1wN7R/n/gQgE2MP+zfjRHQ9r9Ho9VVv04OhraYyG32TWv4vgNgkO8OTy9EanRvN73WKBt9KbvRsFv18Z2GjtH/O4/fn8M03mNxv82daIZR46rQ9hbpJC0EbIq6E/ipmhVK0nf7T0uFRCMxW2yYLsVnzsHKFSN+kd/UG+OJI9wsNpXh1EyXBDUXHtw7l4JvljV4uor3/Ggf5M0PKrC4udhuGc3cPjlgofz9EH1TE3TY9Gh5T4R7GhrvykxCxS/4Xv7SjMKfyOBr1Hbm/8YLwW7wPyKPW62HA749fcvm3IVUZ4/cxtvg4+Du1rch+KJjP7Ka78o9BRuTEuegWHwYeQPIO3rfYYosttthiiy0+LV78BxbPHJj3OzOvePHs5U95eL2+9dcOsd7cnw+oA5AKerAUxcyK39kIfU0HW9TOvkgeRHj3mcwXGGCC1cpavEetrLlUSzBwJNtZSktBzqZ8w/xLX4/4VbSWaF8LBvdFgskTBkG6IGy1ApRgNGXJtJxwexAcSIKsLHTsBVP7XhnKZqc9CtI25tbk8KmaI38Q2O7KyLQjWbJF3fLHFVSy1VisUG7EYrH6AbSZqcE7pKg5amOgTklC0mcNnlwaaMRsqRaLE7I4IDOm5nhfqgVgIhKPxaqNcgH+bonuKZFpVaZlFaw4w8vzcgG1gPXHGqUmVV/INOlEw1LVNC2SmDqljFZOJarMurqPT2uqUoerZzVLXNpJ19RaROwNzEbDfCFMXpmGGsEC+4VyjKOGvcdShabPbFbN+nMTqZbr1O/6AHM2aw1eMqNm6fugLMYVVw4ikchAre/DAxvJVJvwK3JUilGPUrUc1ZpuUI79QalxRAOoZo4s88A0TYtErl4rx5ELpV6FvtmQtVlXW/CwJLO2CcWnXloKpuIAYFq0COqNATZrTmu8+pgYmlarpal8vFauN5lgFgcfV0mY4ZnGkukYf4ey9cL0LMivBChmIWO++IffZrx8FOFdpHlsFkpmhJqvZmgeTWBhhVm/bCRWSlsHOHKNZrEcp5KRQb1FradqAc4Ln9CUWud38IHZGHERyTxnNs6lvaXmLGIWhu6H5cx6NaeiuHFmxZBTz4VFy3lpwKzmDxmY5SsumKMhEbO447c8ZmNxtZqWzCrLzJIsHwRzJifzSM1a9RIXec7sc3UAZZq8TIBkFpgVX4A2yvCc2SWZjZX25XVqKAvMig82v8SaqgWX7x9IZnFhZFopQPbsBbNcke6rVRwJq9bKqqoGbclsJtJqqC3bZzZSV1PPh2TlvLRU+QzKy6VKzC5fEo1R9ZgDmYVOxwuRVq2WtbUVZpn39GmrVk1gN84J5TK72guPWdEYMiuY8pndX2HWzx3hPWvxkpxZMxCPT+Nc76UaNfhcksU5s4yYPWucqeVaqUD6kzPLJLOAphrjzDbigUAu5TFbitigKbJavCoGatZfyqy1LLOFQCAARpMxxZNZxg40fsQSa0wDiFxDymwhogxKajYSWGKW+bLLLC4brFXLwtLOiDVgZjKmvDPpEcyZBQVl8VGvMsvWyKziFY/wnkmbRsxGpmiqcpQl1agGYVymmLRlZgtHzaBaGOxbQrhzJEoesy11ahGzmbStiX/hwYhZMKKlWiC2xOzgezKr5g40TZNCKrVBNsB5ihWwek0za0vMsqNCeVovr5FZoQ0YjhyNZL1Uq5N+5dpANLLKLJVZow3YqsyyJZml+ktNb+CCWTAhZqsW4MzWAkyOiwlmaWL3Ub/aQTUm5myJ2QNQe5FWqUZSJ/SsjCgTswprVstnsR/JLBcg1LN0Mmx7MotV5dZaMK4N4BkBL6b2XM/uo8IX70BDnHyeQpnoMDMF80Xgm5iFFP5EZjM2ZbGXtYF3hS6rtrz/EIfrWf/0PV2ecnOTOgsIwoL+PyVFZmPcl1L2S1VcPbDuBjQtqfJU6Fmp91rc4SyURULcIplt0OxbuZroE+rZwSvM8iZF+RpROJXVZbiIVsnrUrjXRQY/I5yumtAGdakNZD1lFM6mKixts0SWzcyIz2dLmvVgKhLLNewsMCve1TKfUK8UaY2s7GrWJq9LfJpyD09WBYJNEiMTVK6Hc1lhqM0guvyKnQoEyGlO004AGA+S2gu2joQCyAYEyEO2skFuKA6y6NFjVVY2l37OrDbgadSkKB/kCzIoXlPcSckGI1SNFggQgUw2YLVy5O7AkwqCly/qoRUCDTCZDxOs4EozHMwrwwenpWSuAB+eVyoQoZ0CB1kVUw48N8C7ArBxEO9iJ5OWJbkIg+KQ8itVhNAV8IWYwHeAf41f88D4Z/HF1uQOdDm3HJKt2XKjtFSeGBJvnHidqmW8P4y3x/sFKfxoi7r8vKRuyeZpTIrst+YNUFlpXRHa18sltsgrnfO6aq98slezih2gPy5/1LJLK1T4H3yP6DldS39Wcr6obQ1eZmAv/0sn9spvRVp9v+jzrvwUvpP9DbW9sdEttthiiy3eif8DXNKEwugCtVgAAAAASUVORK5CYII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38100" y="-388938"/>
            <a:ext cx="41148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-9525"/>
            <a:ext cx="9144000" cy="847724"/>
          </a:xfrm>
          <a:prstGeom prst="rect">
            <a:avLst/>
          </a:prstGeom>
          <a:solidFill>
            <a:srgbClr val="E7E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4287" y="4876800"/>
            <a:ext cx="9158288" cy="83640"/>
          </a:xfrm>
          <a:prstGeom prst="rect">
            <a:avLst/>
          </a:prstGeom>
          <a:solidFill>
            <a:srgbClr val="8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http://www.ceany.org/Resources/Pictures/CEANY14%20Cover%20Designs%20Final%206.4.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77822"/>
          <a:stretch/>
        </p:blipFill>
        <p:spPr bwMode="auto">
          <a:xfrm>
            <a:off x="-14288" y="1294591"/>
            <a:ext cx="7360469" cy="21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eany.org/Resources/Pictures/CEANY14%20Cover%20Designs%20Final%206.4.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6" r="1041" b="79374"/>
          <a:stretch/>
        </p:blipFill>
        <p:spPr bwMode="auto">
          <a:xfrm>
            <a:off x="7346180" y="1294591"/>
            <a:ext cx="842407" cy="21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eany.org/Resources/Pictures/CEANY14%20Cover%20Designs%20Final%206.4.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6" r="1041" b="79374"/>
          <a:stretch/>
        </p:blipFill>
        <p:spPr bwMode="auto">
          <a:xfrm>
            <a:off x="8135945" y="1294590"/>
            <a:ext cx="842407" cy="21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ceany.org/Resources/Pictures/CEANY14%20Cover%20Designs%20Final%206.4.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6" r="1041" b="79374"/>
          <a:stretch/>
        </p:blipFill>
        <p:spPr bwMode="auto">
          <a:xfrm>
            <a:off x="8327255" y="1294589"/>
            <a:ext cx="842407" cy="21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Challenges</a:t>
            </a:r>
          </a:p>
        </p:txBody>
      </p:sp>
      <p:sp>
        <p:nvSpPr>
          <p:cNvPr id="5123" name="Rectangle 8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Economy</a:t>
            </a:r>
          </a:p>
          <a:p>
            <a:pPr eaLnBrk="1" hangingPunct="1"/>
            <a:r>
              <a:rPr lang="en-US" dirty="0" smtClean="0"/>
              <a:t>Central administration</a:t>
            </a:r>
          </a:p>
          <a:p>
            <a:pPr eaLnBrk="1" hangingPunct="1"/>
            <a:r>
              <a:rPr lang="en-US" dirty="0" smtClean="0"/>
              <a:t>Staff skills &amp; productivity</a:t>
            </a:r>
          </a:p>
          <a:p>
            <a:pPr eaLnBrk="1" hangingPunct="1"/>
            <a:r>
              <a:rPr lang="en-US" dirty="0" smtClean="0"/>
              <a:t>Initiatives</a:t>
            </a:r>
          </a:p>
          <a:p>
            <a:pPr eaLnBrk="1" hangingPunct="1"/>
            <a:r>
              <a:rPr lang="en-US" dirty="0" smtClean="0"/>
              <a:t>Competition</a:t>
            </a:r>
          </a:p>
          <a:p>
            <a:pPr eaLnBrk="1" hangingPunct="1"/>
            <a:r>
              <a:rPr lang="en-US" dirty="0" smtClean="0"/>
              <a:t>Knowledge</a:t>
            </a:r>
          </a:p>
          <a:p>
            <a:pPr eaLnBrk="1" hangingPunct="1"/>
            <a:r>
              <a:rPr lang="en-US" dirty="0" smtClean="0"/>
              <a:t>Vision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6"/>
          <a:stretch/>
        </p:blipFill>
        <p:spPr bwMode="auto">
          <a:xfrm>
            <a:off x="4495800" y="1524000"/>
            <a:ext cx="3632222" cy="332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umber-7-Graphic-1024x8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6" r="-19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377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#1. Financially Self-Sufficient</a:t>
            </a:r>
          </a:p>
        </p:txBody>
      </p:sp>
      <p:graphicFrame>
        <p:nvGraphicFramePr>
          <p:cNvPr id="8263" name="Group 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344625"/>
              </p:ext>
            </p:extLst>
          </p:nvPr>
        </p:nvGraphicFramePr>
        <p:xfrm>
          <a:off x="685800" y="1524000"/>
          <a:ext cx="7620001" cy="4073968"/>
        </p:xfrm>
        <a:graphic>
          <a:graphicData uri="http://schemas.openxmlformats.org/drawingml/2006/table">
            <a:tbl>
              <a:tblPr/>
              <a:tblGrid>
                <a:gridCol w="3623578"/>
                <a:gridCol w="519944"/>
                <a:gridCol w="1571479"/>
                <a:gridCol w="1905000"/>
              </a:tblGrid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Income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100%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Promotion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10-15%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Production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45-50%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Direct Costs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60%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9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Operating Margin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40%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Administration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35%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Caslon Pro" pitchFamily="18" charset="0"/>
                        </a:rPr>
                        <a:t>Net</a:t>
                      </a:r>
                    </a:p>
                  </a:txBody>
                  <a:tcPr marL="90601" marR="90601" marT="45724" marB="45724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$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dobe Caslon Pro" pitchFamily="18" charset="0"/>
                      </a:endParaRP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dobe Caslon Pro" pitchFamily="18" charset="0"/>
                        </a:rPr>
                        <a:t>5%</a:t>
                      </a:r>
                    </a:p>
                  </a:txBody>
                  <a:tcPr marL="90601" marR="90601" marT="45724" marB="45724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Ideal Staffing Stru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#2. Right Structure &amp; Operating System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#3. Data-Driven Decisions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encrypted-tbn0.gstatic.com/images?q=tbn:ANd9GcQVgOP6uykQ23B25bBpMbsLwa4jVFnY1gN_dsVHnCct6iSq9idU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5105400" cy="387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524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Continuing Education Essentials_Pag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599"/>
            <a:ext cx="3124200" cy="4829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1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#4. Best Practices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40392"/>
            <a:ext cx="4131748" cy="51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0626"/>
            <a:ext cx="3962400" cy="492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 rot="-1776267">
            <a:off x="1589996" y="3715873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One-Year 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Business Plan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246" name="Rectangle 1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#5. One-Year &amp; Strategic Planning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-1776267">
            <a:off x="5432235" y="3465977"/>
            <a:ext cx="25769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Strategic Plan</a:t>
            </a:r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123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 bwMode="auto">
          <a:xfrm>
            <a:off x="1767233" y="130018"/>
            <a:ext cx="6843368" cy="649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#6. Right Software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914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sz="4400" b="1" dirty="0" smtClean="0"/>
              <a:t>#7. Visionary &amp; Connected Leadership</a:t>
            </a:r>
          </a:p>
        </p:txBody>
      </p:sp>
      <p:pic>
        <p:nvPicPr>
          <p:cNvPr id="1026" name="Picture 2" descr="C:\Users\Gale\Documents\Conference  Files\2013\Presentations\Greg Marsello\Why Winners Win\pictures etc\MP90043130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8" y="1905000"/>
            <a:ext cx="6975023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arget-d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3" y="533400"/>
            <a:ext cx="6383341" cy="5943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20 Most Critical Trends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778"/>
            <a:ext cx="9144000" cy="41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-20-12 JOBS GRAPHIC - 1055527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7" y="685800"/>
            <a:ext cx="6497053" cy="6172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#1. Jobs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0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smtClean="0"/>
              <a:t>The Intangible Economy</a:t>
            </a:r>
          </a:p>
        </p:txBody>
      </p:sp>
      <p:sp>
        <p:nvSpPr>
          <p:cNvPr id="5427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876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We will have a shortage of 14 – 17 million knowledge workers by 2017. </a:t>
            </a:r>
          </a:p>
          <a:p>
            <a:pPr marL="0" indent="0">
              <a:buNone/>
            </a:pPr>
            <a:r>
              <a:rPr lang="en-US" altLang="en-US" dirty="0"/>
              <a:t>	</a:t>
            </a:r>
            <a:endParaRPr lang="en-US" altLang="en-US" dirty="0" smtClean="0"/>
          </a:p>
          <a:p>
            <a:pPr marL="0" indent="0">
              <a:buNone/>
            </a:pPr>
            <a:r>
              <a:rPr lang="en-US" altLang="en-US" i="1" dirty="0" smtClean="0"/>
              <a:t>– Anthony </a:t>
            </a:r>
            <a:r>
              <a:rPr lang="en-US" altLang="en-US" i="1" dirty="0" err="1" smtClean="0"/>
              <a:t>Carnevale</a:t>
            </a:r>
            <a:r>
              <a:rPr lang="en-US" altLang="en-US" i="1" dirty="0" smtClean="0"/>
              <a:t>, nation’s leading training trends authority formerly with American Society for Training and Development</a:t>
            </a:r>
          </a:p>
        </p:txBody>
      </p:sp>
      <p:pic>
        <p:nvPicPr>
          <p:cNvPr id="542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2860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hmhbooks.com/newgeographyofjobs/images/9780547750118_h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2627"/>
            <a:ext cx="399886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3" t="21944" r="25703" b="9028"/>
          <a:stretch/>
        </p:blipFill>
        <p:spPr bwMode="auto">
          <a:xfrm>
            <a:off x="4800600" y="1600200"/>
            <a:ext cx="3614594" cy="321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16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dirty="0" smtClean="0"/>
              <a:t>Knowledge Workers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Will earn an average of $100,000 </a:t>
            </a:r>
            <a:r>
              <a:rPr lang="en-US" altLang="en-US" dirty="0">
                <a:latin typeface="WP TypographicSymbols"/>
              </a:rPr>
              <a:t>-</a:t>
            </a:r>
            <a:r>
              <a:rPr lang="en-US" altLang="en-US" dirty="0" smtClean="0"/>
              <a:t> double what people earn now. </a:t>
            </a:r>
          </a:p>
          <a:p>
            <a:pPr lvl="1"/>
            <a:r>
              <a:rPr lang="en-US" altLang="en-US" dirty="0" smtClean="0"/>
              <a:t>The national median household income now $53,000.</a:t>
            </a:r>
          </a:p>
          <a:p>
            <a:r>
              <a:rPr lang="en-US" altLang="en-US" dirty="0" smtClean="0"/>
              <a:t>Knowledge workers create 4 additional local jobs.</a:t>
            </a:r>
          </a:p>
          <a:p>
            <a:r>
              <a:rPr lang="en-US" altLang="en-US" dirty="0" smtClean="0"/>
              <a:t>Bring income from outside the community.</a:t>
            </a:r>
          </a:p>
          <a:p>
            <a:r>
              <a:rPr lang="en-US" altLang="en-US" dirty="0" smtClean="0"/>
              <a:t>Make it possible to hire welders, electricians, service workers.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838200"/>
            <a:ext cx="3581400" cy="4876800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n-US" altLang="en-US" dirty="0" smtClean="0"/>
              <a:t>1. The </a:t>
            </a:r>
            <a:r>
              <a:rPr lang="en-US" altLang="en-US" dirty="0"/>
              <a:t>greater percentage of college graduates, more prosperous your community.</a:t>
            </a:r>
          </a:p>
          <a:p>
            <a:pPr>
              <a:spcBef>
                <a:spcPct val="0"/>
              </a:spcBef>
              <a:buNone/>
            </a:pPr>
            <a:endParaRPr lang="en-US" altLang="en-US" dirty="0" smtClean="0"/>
          </a:p>
          <a:p>
            <a:pPr>
              <a:spcBef>
                <a:spcPct val="0"/>
              </a:spcBef>
              <a:buNone/>
            </a:pPr>
            <a:r>
              <a:rPr lang="en-US" altLang="en-US" dirty="0" smtClean="0"/>
              <a:t>2. Even </a:t>
            </a:r>
            <a:r>
              <a:rPr lang="en-US" altLang="en-US" dirty="0"/>
              <a:t>high school graduates do better with more college graduates.</a:t>
            </a:r>
          </a:p>
          <a:p>
            <a:pPr>
              <a:spcBef>
                <a:spcPct val="0"/>
              </a:spcBef>
              <a:buNone/>
            </a:pPr>
            <a:endParaRPr lang="en-US" altLang="en-US" dirty="0" smtClean="0"/>
          </a:p>
          <a:p>
            <a:pPr>
              <a:spcBef>
                <a:spcPct val="0"/>
              </a:spcBef>
              <a:buNone/>
            </a:pPr>
            <a:r>
              <a:rPr lang="en-US" altLang="en-US" dirty="0" smtClean="0"/>
              <a:t>3. Young </a:t>
            </a:r>
            <a:r>
              <a:rPr lang="en-US" altLang="en-US" dirty="0"/>
              <a:t>graduates </a:t>
            </a:r>
            <a:r>
              <a:rPr lang="en-US" altLang="en-US" dirty="0" smtClean="0"/>
              <a:t>are moving </a:t>
            </a:r>
            <a:r>
              <a:rPr lang="en-US" altLang="en-US" dirty="0"/>
              <a:t>to areas with more college graduates.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://www.hmhbooks.com/newgeographyofjobs/images/9780547750118_hr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2627"/>
            <a:ext cx="3998867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8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#2. Gen Y Growing in Leadership </a:t>
            </a:r>
            <a:endParaRPr lang="en-US" sz="4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707" r="3047"/>
          <a:stretch/>
        </p:blipFill>
        <p:spPr>
          <a:xfrm>
            <a:off x="0" y="2847975"/>
            <a:ext cx="9144000" cy="4010025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4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Gen Y Landslide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Gay marriage</a:t>
            </a:r>
          </a:p>
          <a:p>
            <a:r>
              <a:rPr lang="en-US" dirty="0" smtClean="0"/>
              <a:t>Marijuana tax</a:t>
            </a:r>
          </a:p>
          <a:p>
            <a:r>
              <a:rPr lang="en-US" dirty="0" smtClean="0"/>
              <a:t>Health insurance</a:t>
            </a:r>
          </a:p>
          <a:p>
            <a:r>
              <a:rPr lang="en-US" dirty="0" smtClean="0"/>
              <a:t>Light rail and trains</a:t>
            </a:r>
          </a:p>
          <a:p>
            <a:r>
              <a:rPr lang="en-US" dirty="0" smtClean="0"/>
              <a:t>Edward Snowden and transparency</a:t>
            </a:r>
          </a:p>
          <a:p>
            <a:r>
              <a:rPr lang="en-US" dirty="0" smtClean="0"/>
              <a:t>$15 an hour minimum wage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59015" cy="6934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In CE Generation Y changes…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</a:p>
          <a:p>
            <a:pPr lvl="1"/>
            <a:r>
              <a:rPr lang="en-US" i="1" dirty="0" smtClean="0"/>
              <a:t>certificate programs</a:t>
            </a:r>
            <a:endParaRPr lang="en-US" dirty="0" smtClean="0"/>
          </a:p>
          <a:p>
            <a:r>
              <a:rPr lang="en-US" dirty="0" smtClean="0"/>
              <a:t>Marketing</a:t>
            </a:r>
          </a:p>
          <a:p>
            <a:pPr lvl="1"/>
            <a:r>
              <a:rPr lang="en-US" i="1" dirty="0" err="1" smtClean="0"/>
              <a:t>eMarketing</a:t>
            </a:r>
            <a:r>
              <a:rPr lang="en-US" i="1" dirty="0" smtClean="0"/>
              <a:t> and social media</a:t>
            </a:r>
            <a:endParaRPr lang="en-US" dirty="0" smtClean="0"/>
          </a:p>
          <a:p>
            <a:r>
              <a:rPr lang="en-US" dirty="0" smtClean="0"/>
              <a:t>Customer Service</a:t>
            </a:r>
          </a:p>
          <a:p>
            <a:pPr lvl="1"/>
            <a:r>
              <a:rPr lang="en-US" i="1" dirty="0" smtClean="0"/>
              <a:t>tablet, phone registration</a:t>
            </a:r>
            <a:endParaRPr lang="en-US" dirty="0" smtClean="0"/>
          </a:p>
          <a:p>
            <a:r>
              <a:rPr lang="en-US" dirty="0" smtClean="0"/>
              <a:t>Delivery</a:t>
            </a:r>
          </a:p>
          <a:p>
            <a:pPr lvl="1"/>
            <a:r>
              <a:rPr lang="en-US" i="1" dirty="0" smtClean="0"/>
              <a:t>online and hybrid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#3. Telecommuting </a:t>
            </a:r>
            <a:r>
              <a:rPr lang="en-US" sz="4400" dirty="0"/>
              <a:t>K</a:t>
            </a:r>
            <a:r>
              <a:rPr lang="en-US" sz="4400" dirty="0" smtClean="0"/>
              <a:t>eeps </a:t>
            </a:r>
            <a:r>
              <a:rPr lang="en-US" sz="4400" dirty="0"/>
              <a:t>G</a:t>
            </a:r>
            <a:r>
              <a:rPr lang="en-US" sz="4400" dirty="0" smtClean="0"/>
              <a:t>rowing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5486400" cy="50917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6"/>
          <a:stretch/>
        </p:blipFill>
        <p:spPr bwMode="auto">
          <a:xfrm>
            <a:off x="5244081" y="-2"/>
            <a:ext cx="3899919" cy="337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2" name="Picture 2" descr="DSC_42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4"/>
          <a:stretch>
            <a:fillRect/>
          </a:stretch>
        </p:blipFill>
        <p:spPr bwMode="auto">
          <a:xfrm>
            <a:off x="0" y="2929"/>
            <a:ext cx="2590800" cy="342375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</p:spPr>
      </p:pic>
      <p:pic>
        <p:nvPicPr>
          <p:cNvPr id="3" name="Picture 2" descr="greg tra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5" b="6270"/>
          <a:stretch/>
        </p:blipFill>
        <p:spPr bwMode="auto">
          <a:xfrm>
            <a:off x="2517688" y="2930"/>
            <a:ext cx="3452290" cy="34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149"/>
            <a:ext cx="4648200" cy="348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3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400" dirty="0" smtClean="0"/>
              <a:t>#4. The Importance of Business Intelligence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 descr="data:image/jpeg;base64,/9j/4AAQSkZJRgABAQAAAQABAAD/2wCEAAkGBxIQEg8QEBAUFQ8VEBAQFBUUDxQQDxAXFBQWFhQVFBQYHSghGBomHRYUITEhJSkrLy4uFx8zODMsNygtLiwBCgoKDg0OFRAQGyskHCQsLC0sLywtLCwsLDQsMSwsNywsLCwsLCssLCwsLCwsNCwsLCwsLCwsLCwsLCwsLS0sLP/AABEIAIgBcwMBIgACEQEDEQH/xAAbAAEAAgMBAQAAAAAAAAAAAAAAAgMBBAUGB//EAEcQAAIBAgMEBQcHCgQHAAAAAAABAgMRBBIhBTFBUQYiYXGREzJCcoGhsSNSssHR4fAHFBUzU2JzwtLxJIKSkzRDVIOEosP/xAAZAQEBAQEBAQAAAAAAAAAAAAAAAQIDBQT/xAAkEQEBAAIBAgUFAAAAAAAAAAAAAQIDESExE0FRcfAEEiJhgf/aAAwDAQACEQMRAD8ArABXAAAAAAAAAAAAAAAAAAAAAAAAwMMwZZgADYwmDlVvlcUlvc6kYRXi9fYb8+jmIsnGMZp6pwqxa/8AZoHDkA6k+j+ISTdP33tbffkV/oipmjBODnJXjHPbNzyydoy3Pc2DhoA3sXsmtRWapTyxva+eD15aM07ARsZsSsZUQIWM2LFEyoAVZTKiXKBNUwKMpaqLaNijh7s9NsTYTqcNOLe5BZOXk5YV2WhW6LR9PfRina2bX1dPied21sJ0uGnBrcwtxeOcSLRu16NnYodMMqLGLFziRcQKwSsYsBEErGAMAyAMgAAAAAAAAAAAAAAAAAAAAAAABgAYZgkYQC3I+gbMxFGnh4SjNKlFJNyavFvVqVuN5e88FmL8PjJ0/Mk0rp23xbWqbi9HbtQWXh6rbG08K1Tbiq0k88EtEt6u5Phdbtd2489jNpTnUVWC8nNKSThJ7m3w4Ozs7b+w7ezNkU8TS8pKbUpSk7Qaywa9GzWnO1+KObtDYlWjd2zU0vPitPbG90FvLUwNKdapGE25Ju7zTWayV3aUr204cT0eA2fhorJLJOSi8ydCca03paUVJuS7oriaXR3aNKh5RVE1J2ako30+bzXP+x6ai6VeCnljOLuutBPc9U01zQWRo0th4W9lS1spWcql7XdtJPsZOv0fw8/+XldrXg3H3bvcR2ttH83SSs56qOqtl4OUd/Zpa/uUafSCGWm5QeZtqajrktxtvd+Xfy1i9Gjj+j1KnHN5Soo8Xk8ol32tY4+IwkYylGM1JJ2ulZPuPQbbx6k1CnrltKXWeSSWqTine6avw3M4lOBWa11hySw7NpRJZGwiezqLutD6Jsqko0o246s8HgotNHuNj180FHkRvF0DS2vRUqUr8NUbpzdt4jLBx4veG6+fbRo2bsjnSps62NTbZpSpsrjWnWoOPnJx7018SlxO3LH14NpV6lu2pKS8GUVsfUl5+SWvpUad/wDUkn7wOS4kWjoOpF76MPZKqn9Nr3EJeS/ZzXdWjbwcPrCNBoxY3JU6Xz6i/wC1CXvzr4FNenFWyyzL1XFrvv8AUBQCVjAGAAAAAAAAAAAAAAAAAAAAAAAAAAAAMgEZSJUlHNHNfJmWbLbNlvrlvpe17XOvGjgHuq4letSpy+iwL+iVbLWyuVlOLVr6OWjWnOyfiW7d2x5W9Kn+qVrtqzk0/dHd4FMMJhLpxxlSLTTTeFk2nw1jIzUwNBpuONjKXKWHq076662dg15Oaonoej20adKFSNR262daN5rpJrTj1Vy3nMWBXCtRf+eUfpRRNYF8J0X/AORSXxkgQx1ZVZSnltOUm3rpZJKCS56O7K4wNiOAnwyPur0pfCRZ+j6v7NvutL4AbeAw060XmqRjDPbXWcpJJJpPjayvv377kdqYLyTirR1T1V1ez4xvppbdp4FH6Pq8aNT/AGpfYWSpVbuUoTzc5Qlf3oK11EmkZyk0ghBWO/sbFqMo33bvE4kUWxqWsFj3EMVB3tLdo+zS55nbGMzylbdfQ5OH6Qx8tUpZanlLzbzUKqgrwUb+WccjXc+JmrO+pG8mtURTKJsSRXJFc1WIjq/Z8DXlA3K61fs+BRKIGpKCK3S/Fuw2ZQuVS0Vuz3/j4hGtJW0sUzRfJfjxKpoIqsCVgBSAAAAAAAAAAAAAAAAAAAAAAAAAAMgGUBlE4EUTiBdH6y2KKqbLQqyJYimKLooCcUWRj2EYotiFSjEuhUkt0mu5tFcSyIEm29W7vm3dslFGEWRQVmxhokAK8TjIRg1lbmnrr9Qi00mtzV/E5W26MsycbapavhbsNrZVTqZW7uPvTu19fgfJq2XxcsL/AB9u7Xj4OGeM9/nu2WiuSLZFbPrfEjWWr7yvJru48txfNXbfa9y/HYV1E3we98AjXy+/7matQ2qyb1s779xryT7QNeS/HiVTRfJFM0EVWBkBGsAAAAAAAAAAAAAAAAAAAAAAAAAAMmUYMgSROJBE4gWxLYsqiWRCr4u5ZBFMTYpgWJFkSKOlU2VUinKSVkrvrK4VpxLIlaLIgTRYitEkwqYMK73Ea0mtEnm/Fznnsxw710w1Z59o1dp0HOKtKzT32uauzFlqSi5XvDlZaPl7TcweGqSdS87wtLSWri0tHfwNWeGdJqba0s9L7uPuPg8SXbNkelNVmm67882/JlbNmphpKOdrq356mtI9KWXs8rLG490lh5z1jG63cPxxMPBVPmPxX2mzgqVSSvCeXWVtG7ebfW2nDjrbsNh4et+3KjkSwFX5j8V9pp1oyi3GV01vXI9BKhW/6leK+04eOi887yzu+sk730X9vYErUlJ834lU5N72/EskVSCIMwZsAjVAAAAAAAAAAAAAAAAAAAAAAAAAAGTJgATROJWiaAtiWRKossiwq6Js02QwWDqVb+Tje1r6pWve299jOpsnDTpYilGas3GT3p6ZZLh3MLGo07PT3Hrto/qqnqM5/SR/Jw9f+VnQ2j+qqeoyNR5pGSEWSuVE0Si9UiCZdh6zhJSXc3yvx9xy3c/ZeHXRx4mPLM5XaSspaqXBrc7/AI5F+CpRk5uSzWlbXctE38TW2m3Tr0a1rwlCdOXLMrSg/BTXtRfsvGZ6lVWS0pvTjfMv5UeZJ+XV69v49HD6Q4uVGtCjC9pxd0t7V11V2v3HQnSyQg6r685LReZHjrz5Gn0knlrxnbVRt22b1+BbtWMqkKbTdsjtbcndXffuJZ3anPRRjtsVJ16dJL5Fec/3paR/sbTPNbMoVPzqHlJdWMalRLg3bKm/9R6STPQ+l5+zr6vL+tsuzp6LsPCk18pJp3e6/ZbTK78ePAm6eFXpy8H/AEleHr04rr08zu+C7Lb93HhxJy2hSW7Dx9uT+k+l8qMvzRfP8H9xzMVlzSdO+S+l9+7+50/0pBbsPDxj/Qee6Sbbp4eMq046ydoU4uzm7blyXFvh4II4XSLpXTw0p04wdSqlrbSEZNdVSe98L2PDYzpPjKt71nBPhTSppdzXW95XtHFOtUqVZWTnJ1GuCu72RmODRnl1mMjRli671deq3/Fm38TJuvCLmgF4j6WADT5wAAAAAAAAAAAAAAAAAAAAAAAAyYAEkSTIIzcDfjgK37Gp/tyS+B2Nl7CjVpQqOpJZr6JLS0mt77j0WI82fqy+DNLo5/w1Hul9OQb4a3R2moVMVBO6jKMVfe7SmtTYxD/xlD+FL4VCnYj+Xxv8X+eoWYl/42h/Cl8KgE+kj+Th67+izo7SfyVX1GczpM/k4ev/ACs6O1H8jV9RkX1eYzEos11IsjIrLYTPM9N+l8dnwjGMY1MRUTcYN9WEd2eaWtr6JaXs9VY9EpHyP8rWEaxkKnCpQp+xxcoteCT9pGse76FtvF4p06cYuDivI1JWvmvaNSPetV4lz2x5OonBpupBJR9K66yVufnHC6PV62LwdCvh4yqVKNGFDEUld1KkI3VOrTXpTi1NOK1cctr2sYjtGjGadSNqkGmlJZakGux6ruZ5e3Xccv09jVsmWP7eixEqk5KVWFnotbPt0a9ptVtrxp07Wvbgjz2L6Swl51VWW70Uu8420MbKdGrXi7YeMZfKejOW6NOm90pN2WnmrV9rHG3pFz2SPV7Ik6spYlxyxacILi1frS7rqy9vYdOTOV0Yx8a+EwtSLX6mEJWVkpwSjNW4ap+46MpHpa8JhjJHkbM7nlbSTKpMSkVSkbc1eLxUaUJTm7Qirt/dxfYfJuk+1JYqt5VtxSWSnHeox7e1739x3Om3SGMqjw8X1Kb63KU/sju778kePqyTvreD48mZrpjPNdT003v7d5dTnou45tLqysbkJasja+4KnIFR9RABp84AAAAAAAAAAAAAAAAAAAAAAAAYMmAMmSJkD21XatSUXbCVbNNXnamtVv1NHBbRq0KUKfkqfVT1liqSbvJvzb9vM8vYkmF5d3C7QqU51qidFOpLM71FNLWT0ySv6TFTaM5VI1XWpqcY5VlhUaS14ONvSZxEyakDl2cRj3VsqlaUkneyoxS+KJYjHykmnVqyutzeWL70m7nHUixVActuMyyMzSUyaqAbqmeT/KZgI1cKq7V50ZK2l7xqSjGafL0Xfs7T0SqGptjBrE0KtCUsqnG2ZK7i004u11fVLTiRZeK8N+TzpPS2dObquajJWVk5x13qUVro9U+1n0Wp0+wNZLNiKNremtV2ZZrQ+J7WwUsPVq0ZNNwllutFJNJxlbhdNOxoyRl3fYNs9MdmUk5U40KlXesmDpTnf1sll4nzfpL0prY52k2qS3Rbu2luzPl+6tDhyIso+jfkp2jpicM382vFd9oVP/me+lM+D7G2lPC1qdaDfVksyTtnjfrQfY0fbKeIU4xnF3jKKlF8Gmrp+BY5ZzqvlM0tqY5UKVWs/Qpyn3tLRe12XtGLxkKUXOpJRjzfHsS4vsR43pB0ijXi6MI2ptxbcneUsrull3JXSfHdwDMlrxNPDObc6sneTctfOk27ttkquGyLNHdxV7po38RKL85r6zXdlulpyeqI7Ndq6TXBe57vsL6UtfxyRBJei9LteyX3kaT18PgBe5ArYCvrIANPmAAAAAAAAAAAAAAAAAAAAAAAAGYAAwZAAXM3AAzcymABJSMqRkAZUySmABJVDPlAAPHflB2ZmjHFRXWjaFTti31Jexu3+ZcjwMgDNdsL0VyIGQRthHtdidMYUMJGnJOVeDcIR1Scd8ZSlwSu1bfou9AVmzlxsftCpiflKk3J8k0lDsUeCNFw/ea71p4oAKnK7V2r8+T7UyvySfmv2MACKTi0ycXrftMACbZkAiv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ta:image/jpeg;base64,/9j/4AAQSkZJRgABAQAAAQABAAD/2wCEAAkGBxIQEg8QEBAUFQ8VEBAQFBUUDxQQDxAXFBQWFhQVFBQYHSghGBomHRYUITEhJSkrLy4uFx8zODMsNygtLiwBCgoKDg0OFRAQGyskHCQsLC0sLywtLCwsLDQsMSwsNywsLCwsLCssLCwsLCwsNCwsLCwsLCwsLCwsLCwsLS0sLP/AABEIAIgBcwMBIgACEQEDEQH/xAAbAAEAAgMBAQAAAAAAAAAAAAAAAgMBBAUGB//EAEcQAAIBAgMEBQcHCgQHAAAAAAABAgMRBBIhBTFBUQYiYXGREzJCcoGhsSNSssHR4fAHFBUzU2JzwtLxJIKSkzRDVIOEosP/xAAZAQEBAQEBAQAAAAAAAAAAAAAAAQIDBQT/xAAkEQEBAAIBAgUFAAAAAAAAAAAAAQIDESExE0FRcfAEEiJhgf/aAAwDAQACEQMRAD8ArABXAAAAAAAAAAAAAAAAAAAAAAAAwMMwZZgADYwmDlVvlcUlvc6kYRXi9fYb8+jmIsnGMZp6pwqxa/8AZoHDkA6k+j+ISTdP33tbffkV/oipmjBODnJXjHPbNzyydoy3Pc2DhoA3sXsmtRWapTyxva+eD15aM07ARsZsSsZUQIWM2LFEyoAVZTKiXKBNUwKMpaqLaNijh7s9NsTYTqcNOLe5BZOXk5YV2WhW6LR9PfRina2bX1dPied21sJ0uGnBrcwtxeOcSLRu16NnYodMMqLGLFziRcQKwSsYsBEErGAMAyAMgAAAAAAAAAAAAAAAAAAAAAAABgAYZgkYQC3I+gbMxFGnh4SjNKlFJNyavFvVqVuN5e88FmL8PjJ0/Mk0rp23xbWqbi9HbtQWXh6rbG08K1Tbiq0k88EtEt6u5Phdbtd2489jNpTnUVWC8nNKSThJ7m3w4Ozs7b+w7ezNkU8TS8pKbUpSk7Qaywa9GzWnO1+KObtDYlWjd2zU0vPitPbG90FvLUwNKdapGE25Ju7zTWayV3aUr204cT0eA2fhorJLJOSi8ydCca03paUVJuS7oriaXR3aNKh5RVE1J2ako30+bzXP+x6ai6VeCnljOLuutBPc9U01zQWRo0th4W9lS1spWcql7XdtJPsZOv0fw8/+XldrXg3H3bvcR2ttH83SSs56qOqtl4OUd/Zpa/uUafSCGWm5QeZtqajrktxtvd+Xfy1i9Gjj+j1KnHN5Soo8Xk8ol32tY4+IwkYylGM1JJ2ulZPuPQbbx6k1CnrltKXWeSSWqTine6avw3M4lOBWa11hySw7NpRJZGwiezqLutD6Jsqko0o246s8HgotNHuNj180FHkRvF0DS2vRUqUr8NUbpzdt4jLBx4veG6+fbRo2bsjnSps62NTbZpSpsrjWnWoOPnJx7018SlxO3LH14NpV6lu2pKS8GUVsfUl5+SWvpUad/wDUkn7wOS4kWjoOpF76MPZKqn9Nr3EJeS/ZzXdWjbwcPrCNBoxY3JU6Xz6i/wC1CXvzr4FNenFWyyzL1XFrvv8AUBQCVjAGAAAAAAAAAAAAAAAAAAAAAAAAAAAAMgEZSJUlHNHNfJmWbLbNlvrlvpe17XOvGjgHuq4letSpy+iwL+iVbLWyuVlOLVr6OWjWnOyfiW7d2x5W9Kn+qVrtqzk0/dHd4FMMJhLpxxlSLTTTeFk2nw1jIzUwNBpuONjKXKWHq076662dg15Oaonoej20adKFSNR262daN5rpJrTj1Vy3nMWBXCtRf+eUfpRRNYF8J0X/AORSXxkgQx1ZVZSnltOUm3rpZJKCS56O7K4wNiOAnwyPur0pfCRZ+j6v7NvutL4AbeAw060XmqRjDPbXWcpJJJpPjayvv377kdqYLyTirR1T1V1ez4xvppbdp4FH6Pq8aNT/AGpfYWSpVbuUoTzc5Qlf3oK11EmkZyk0ghBWO/sbFqMo33bvE4kUWxqWsFj3EMVB3tLdo+zS55nbGMzylbdfQ5OH6Qx8tUpZanlLzbzUKqgrwUb+WccjXc+JmrO+pG8mtURTKJsSRXJFc1WIjq/Z8DXlA3K61fs+BRKIGpKCK3S/Fuw2ZQuVS0Vuz3/j4hGtJW0sUzRfJfjxKpoIqsCVgBSAAAAAAAAAAAAAAAAAAAAAAAAAAMgGUBlE4EUTiBdH6y2KKqbLQqyJYimKLooCcUWRj2EYotiFSjEuhUkt0mu5tFcSyIEm29W7vm3dslFGEWRQVmxhokAK8TjIRg1lbmnrr9Qi00mtzV/E5W26MsycbapavhbsNrZVTqZW7uPvTu19fgfJq2XxcsL/AB9u7Xj4OGeM9/nu2WiuSLZFbPrfEjWWr7yvJru48txfNXbfa9y/HYV1E3we98AjXy+/7matQ2qyb1s779xryT7QNeS/HiVTRfJFM0EVWBkBGsAAAAAAAAAAAAAAAAAAAAAAAAAAMmUYMgSROJBE4gWxLYsqiWRCr4u5ZBFMTYpgWJFkSKOlU2VUinKSVkrvrK4VpxLIlaLIgTRYitEkwqYMK73Ea0mtEnm/Fznnsxw710w1Z59o1dp0HOKtKzT32uauzFlqSi5XvDlZaPl7TcweGqSdS87wtLSWri0tHfwNWeGdJqba0s9L7uPuPg8SXbNkelNVmm67882/JlbNmphpKOdrq356mtI9KWXs8rLG490lh5z1jG63cPxxMPBVPmPxX2mzgqVSSvCeXWVtG7ebfW2nDjrbsNh4et+3KjkSwFX5j8V9pp1oyi3GV01vXI9BKhW/6leK+04eOi887yzu+sk730X9vYErUlJ834lU5N72/EskVSCIMwZsAjVAAAAAAAAAAAAAAAAAAAAAAAAAAGTJgATROJWiaAtiWRKossiwq6Js02QwWDqVb+Tje1r6pWve299jOpsnDTpYilGas3GT3p6ZZLh3MLGo07PT3Hrto/qqnqM5/SR/Jw9f+VnQ2j+qqeoyNR5pGSEWSuVE0Si9UiCZdh6zhJSXc3yvx9xy3c/ZeHXRx4mPLM5XaSspaqXBrc7/AI5F+CpRk5uSzWlbXctE38TW2m3Tr0a1rwlCdOXLMrSg/BTXtRfsvGZ6lVWS0pvTjfMv5UeZJ+XV69v49HD6Q4uVGtCjC9pxd0t7V11V2v3HQnSyQg6r685LReZHjrz5Gn0knlrxnbVRt22b1+BbtWMqkKbTdsjtbcndXffuJZ3anPRRjtsVJ16dJL5Fec/3paR/sbTPNbMoVPzqHlJdWMalRLg3bKm/9R6STPQ+l5+zr6vL+tsuzp6LsPCk18pJp3e6/ZbTK78ePAm6eFXpy8H/AEleHr04rr08zu+C7Lb93HhxJy2hSW7Dx9uT+k+l8qMvzRfP8H9xzMVlzSdO+S+l9+7+50/0pBbsPDxj/Qee6Sbbp4eMq046ydoU4uzm7blyXFvh4II4XSLpXTw0p04wdSqlrbSEZNdVSe98L2PDYzpPjKt71nBPhTSppdzXW95XtHFOtUqVZWTnJ1GuCu72RmODRnl1mMjRli671deq3/Fm38TJuvCLmgF4j6WADT5wAAAAAAAAAAAAAAAAAAAAAAAAyYAEkSTIIzcDfjgK37Gp/tyS+B2Nl7CjVpQqOpJZr6JLS0mt77j0WI82fqy+DNLo5/w1Hul9OQb4a3R2moVMVBO6jKMVfe7SmtTYxD/xlD+FL4VCnYj+Xxv8X+eoWYl/42h/Cl8KgE+kj+Th67+izo7SfyVX1GczpM/k4ev/ACs6O1H8jV9RkX1eYzEos11IsjIrLYTPM9N+l8dnwjGMY1MRUTcYN9WEd2eaWtr6JaXs9VY9EpHyP8rWEaxkKnCpQp+xxcoteCT9pGse76FtvF4p06cYuDivI1JWvmvaNSPetV4lz2x5OonBpupBJR9K66yVufnHC6PV62LwdCvh4yqVKNGFDEUld1KkI3VOrTXpTi1NOK1cctr2sYjtGjGadSNqkGmlJZakGux6ruZ5e3Xccv09jVsmWP7eixEqk5KVWFnotbPt0a9ptVtrxp07Wvbgjz2L6Swl51VWW70Uu8420MbKdGrXi7YeMZfKejOW6NOm90pN2WnmrV9rHG3pFz2SPV7Ik6spYlxyxacILi1frS7rqy9vYdOTOV0Yx8a+EwtSLX6mEJWVkpwSjNW4ap+46MpHpa8JhjJHkbM7nlbSTKpMSkVSkbc1eLxUaUJTm7Qirt/dxfYfJuk+1JYqt5VtxSWSnHeox7e1739x3Om3SGMqjw8X1Kb63KU/sju778kePqyTvreD48mZrpjPNdT003v7d5dTnou45tLqysbkJasja+4KnIFR9RABp84AAAAAAAAAAAAAAAAAAAAAAAAYMmAMmSJkD21XatSUXbCVbNNXnamtVv1NHBbRq0KUKfkqfVT1liqSbvJvzb9vM8vYkmF5d3C7QqU51qidFOpLM71FNLWT0ySv6TFTaM5VI1XWpqcY5VlhUaS14ONvSZxEyakDl2cRj3VsqlaUkneyoxS+KJYjHykmnVqyutzeWL70m7nHUixVActuMyyMzSUyaqAbqmeT/KZgI1cKq7V50ZK2l7xqSjGafL0Xfs7T0SqGptjBrE0KtCUsqnG2ZK7i004u11fVLTiRZeK8N+TzpPS2dObquajJWVk5x13qUVro9U+1n0Wp0+wNZLNiKNremtV2ZZrQ+J7WwUsPVq0ZNNwllutFJNJxlbhdNOxoyRl3fYNs9MdmUk5U40KlXesmDpTnf1sll4nzfpL0prY52k2qS3Rbu2luzPl+6tDhyIso+jfkp2jpicM382vFd9oVP/me+lM+D7G2lPC1qdaDfVksyTtnjfrQfY0fbKeIU4xnF3jKKlF8Gmrp+BY5ZzqvlM0tqY5UKVWs/Qpyn3tLRe12XtGLxkKUXOpJRjzfHsS4vsR43pB0ijXi6MI2ptxbcneUsrull3JXSfHdwDMlrxNPDObc6sneTctfOk27ttkquGyLNHdxV7po38RKL85r6zXdlulpyeqI7Ndq6TXBe57vsL6UtfxyRBJei9LteyX3kaT18PgBe5ArYCvrIANPmAAAAAAAAAAAAAAAAAAAAAAAAGYAAwZAAXM3AAzcymABJSMqRkAZUySmABJVDPlAAPHflB2ZmjHFRXWjaFTti31Jexu3+ZcjwMgDNdsL0VyIGQRthHtdidMYUMJGnJOVeDcIR1Scd8ZSlwSu1bfou9AVmzlxsftCpiflKk3J8k0lDsUeCNFw/ea71p4oAKnK7V2r8+T7UyvySfmv2MACKTi0ycXrftMACbZkAiv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business-intelligence-banner pos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057400"/>
            <a:ext cx="9296400" cy="353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2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#5. Size Matters: Mergers Pick Up Steam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15693" r="74219" b="66390"/>
          <a:stretch/>
        </p:blipFill>
        <p:spPr bwMode="auto">
          <a:xfrm>
            <a:off x="949331" y="2238374"/>
            <a:ext cx="7356469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1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#6. More CE Units Offering Credit</a:t>
            </a:r>
            <a:endParaRPr lang="en-US" sz="4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Gale\AppData\Local\Microsoft\Windows\Temporary Internet Files\Content.IE5\CSEXJORM\MP90044243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4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6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#7. CEOs Need to Shift from Managers to Visionaries</a:t>
            </a:r>
            <a:endParaRPr lang="en-US" sz="4400" dirty="0"/>
          </a:p>
        </p:txBody>
      </p:sp>
      <p:pic>
        <p:nvPicPr>
          <p:cNvPr id="3075" name="Picture 3" descr="C:\Users\Gale\AppData\Local\Microsoft\Windows\Temporary Internet Files\Content.IE5\M92RRVDJ\MP90038774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010400" cy="487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1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#8. Shift from Information to Solutions</a:t>
            </a:r>
            <a:endParaRPr lang="en-US" sz="4400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1600200"/>
            <a:ext cx="5410200" cy="54102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#9. Focus on Online and Certificates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450G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81800" cy="508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Autofit/>
          </a:bodyPr>
          <a:lstStyle/>
          <a:p>
            <a:r>
              <a:rPr lang="en-US" sz="4400" dirty="0" smtClean="0"/>
              <a:t>#10.  A Marketing Lesson from the Grateful Dead</a:t>
            </a:r>
            <a:endParaRPr lang="en-US" sz="4400" dirty="0"/>
          </a:p>
        </p:txBody>
      </p:sp>
      <p:pic>
        <p:nvPicPr>
          <p:cNvPr id="1026" name="Picture 2" descr="http://www.1954advance-design.com/media/gratefuld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181600" cy="4787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10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#11. Increase Staff Productivity</a:t>
            </a:r>
            <a:endParaRPr lang="en-US" sz="4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483" y="1769735"/>
            <a:ext cx="59436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5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#12. Create Winning Initiatives</a:t>
            </a:r>
            <a:endParaRPr lang="en-US" sz="4400" dirty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990600" y="1371600"/>
            <a:ext cx="5867400" cy="5410207"/>
            <a:chOff x="1776" y="432"/>
            <a:chExt cx="3696" cy="3634"/>
          </a:xfrm>
        </p:grpSpPr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776" y="432"/>
              <a:ext cx="3696" cy="3634"/>
              <a:chOff x="1776" y="432"/>
              <a:chExt cx="3696" cy="3634"/>
            </a:xfrm>
          </p:grpSpPr>
          <p:pic>
            <p:nvPicPr>
              <p:cNvPr id="7" name="Picture 2" descr="8step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8" r="4651" b="9338"/>
              <a:stretch>
                <a:fillRect/>
              </a:stretch>
            </p:blipFill>
            <p:spPr bwMode="auto">
              <a:xfrm>
                <a:off x="1776" y="432"/>
                <a:ext cx="3696" cy="3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2256" y="485"/>
                <a:ext cx="100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00"/>
                    </a:solidFill>
                    <a:latin typeface="Arial" charset="0"/>
                  </a:rPr>
                  <a:t>2017</a:t>
                </a:r>
                <a:endParaRPr lang="en-US" sz="3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080" y="533"/>
                <a:ext cx="100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00"/>
                    </a:solidFill>
                    <a:latin typeface="Arial" charset="0"/>
                  </a:rPr>
                  <a:t>2014</a:t>
                </a:r>
                <a:endParaRPr lang="en-US" sz="3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1776" y="3125"/>
                <a:ext cx="100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00"/>
                    </a:solidFill>
                    <a:latin typeface="Arial" charset="0"/>
                  </a:rPr>
                  <a:t>2016</a:t>
                </a:r>
                <a:endParaRPr lang="en-US" sz="3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4128" y="3653"/>
                <a:ext cx="1008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3200" dirty="0" smtClean="0">
                    <a:solidFill>
                      <a:srgbClr val="000000"/>
                    </a:solidFill>
                    <a:latin typeface="Arial" charset="0"/>
                  </a:rPr>
                  <a:t>2015</a:t>
                </a:r>
                <a:endParaRPr lang="en-US" sz="32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3888" y="3360"/>
                <a:ext cx="960" cy="33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3936" y="3408"/>
              <a:ext cx="9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 Narrow" pitchFamily="34" charset="0"/>
                </a:rPr>
                <a:t>5. Develop/Test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5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#13. Invest in Product Development</a:t>
            </a:r>
            <a:endParaRPr lang="en-US" sz="4400" dirty="0"/>
          </a:p>
        </p:txBody>
      </p:sp>
      <p:pic>
        <p:nvPicPr>
          <p:cNvPr id="6146" name="Picture 2" descr="http://www.gidcompany.com/blog/wp-content/uploads/2014/06/icon-product-dev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66875"/>
            <a:ext cx="43624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e\Documents\Greg\2014\Oct-Dec\10-20-14\ReviewBro_v1_2014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15" y="0"/>
            <a:ext cx="5300447" cy="6858001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7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#14. Improve Instructor Quality</a:t>
            </a:r>
            <a:endParaRPr lang="en-US" sz="4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7353300" cy="4842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4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#15. Add New Positions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Inbound/outbound marketing</a:t>
            </a:r>
          </a:p>
          <a:p>
            <a:r>
              <a:rPr lang="en-US" smtClean="0"/>
              <a:t>Customer retention</a:t>
            </a:r>
          </a:p>
          <a:p>
            <a:r>
              <a:rPr lang="en-US" smtClean="0"/>
              <a:t>Viral marketing</a:t>
            </a:r>
          </a:p>
          <a:p>
            <a:r>
              <a:rPr lang="en-US" smtClean="0"/>
              <a:t>Social media</a:t>
            </a:r>
          </a:p>
          <a:p>
            <a:r>
              <a:rPr lang="en-US" smtClean="0"/>
              <a:t>Online programming</a:t>
            </a:r>
          </a:p>
          <a:p>
            <a:r>
              <a:rPr lang="en-US" smtClean="0"/>
              <a:t>Hybrid course developer</a:t>
            </a:r>
          </a:p>
          <a:p>
            <a:r>
              <a:rPr lang="en-US" smtClean="0"/>
              <a:t>Software manager</a:t>
            </a:r>
          </a:p>
          <a:p>
            <a:r>
              <a:rPr lang="en-US" smtClean="0"/>
              <a:t>Data analyst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 smtClean="0"/>
              <a:t>#16. Understand Your Top 2%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2" descr="data:image/jpeg;base64,/9j/4AAQSkZJRgABAQAAAQABAAD/2wCEAAkGBxQSEhUUExQWFRQXGBcYGBcXGB0gFhwdGRkgGB4ZHhoYHigiGBslISAcITEjJSwrLi4uIB8zODQsNygtLisBCgoKDg0OGhAQGywmICQsLDQ0NDQxNCwrLDQsLCwsLCwtLDA3Ly4sLywsLC43LCwsNywsLCwsLCwsLCwsNCwsLP/AABEIAL4AyQMBIgACEQEDEQH/xAAcAAEAAwADAQEAAAAAAAAAAAAABQYHAQQIAwL/xABDEAACAQIEAwYEAwUGAwkAAAABAgMAEQQFEiEGMUEHEyJRYXEyQoGRFCOhUmKCscEVM3LR4fAkQ/EIFiVjc5Kys8L/xAAZAQEAAwEBAAAAAAAAAAAAAAAAAQIDBAX/xAAuEQACAgECAwUIAwEAAAAAAAAAAQIRAyFRBDFBEmFxsfAFExSBocHh8SSR0VL/2gAMAwEAAhEDEQA/ANxpSlAKUpQClcXpegOaVxeuaAUpSgFKUoDi1c0pQClKUAri9GNUPiPjHEwxticPHBLhkcqQzESMAQusEXCqTe2xuLHrtDklzJSsvtKi+GM6XG4WLEopVZATpPMEMVIuOdiDvUpUkClKUApSlAKUpQClKUArqZnmMeHjMkjWUfcnoAOpPlXbqt46YSY4qbEYeBWHpJOzrf3CIbf4j51DdKyUrdGd572q46QkYHCqVIuraXkkIuRcKosVv8wut7gE2qkTdo2cs5AnZWX4kESix8iCpK/W1eghUHxPwtBjUOuOPvdNlkZSbeRIVl1WueZrBZjZ4jMODu2TFwOVxtsTFcam2WVLm1xawe3l+tbtkOewYyITYeRZEO1xzB/ZYc1b0NeVuI8tXCSPG6y6lZlDWRUNja4WzGxG/Op/sX4u/A40QsLw4lkjJv8AC17I3kdzY+h9K1hLtKzKceyz05SlKuVFKUoBSlKAUpUPxNJiRHbDDxG4LCxZRpNiAxsd7D/d6A7Ob4+CKM/iJEjRgR42AvfmBfn9KzfL8+iEbReKXwt3kqgEEC6xhSty5Jt4nItvy2FWDB9nGHZhLi5JsVNzLSSED/CFWwC+lZPxBAsWLxccWmNVmKhQbDSCpt+gPuBUvFHJoUeV49S48D8bQYHCxYRY8RPKt3bQqnxSEyEAA3sNVr2351e8h4r/ABUgRcPMgsSS4A022swvcE9KjuybCaMBrIH5skjg/ug6B/8AGrnakkrpCFtWzmlKVBcUpSgFKUoBSlKAVXZIQmLnvzkSGQeujVGw+l0P8VWKoLig6BDKPiEqR+6zMEYfyb+GqzVxaLRdNFTzd7SsJsbiEPRcOgEUQJupZirXfSCbMeQJ02FWHCju0AMjTX3DPp1Ee6KAftXXlyGNmYs0hRn7wx6vyy9rFuWrcbEXsRtyrtYkb1xTarQ6oLXUzzOuz2TF5g0rPGIZVYsyxjvEIsFG7bsbk6uXhO1ZLPg2w2MQh1k0z+FltuY5bXKg7Xtf616djiDKwN7EWNiQfuNxWDdp/DDYLEI6BVwzyXjsR4TsxFrXFt+ZNa4ZttIplikmenga5r4YJ9UaG97qpv53HOvvXUcwpSlAKUpQClKUBwawvtg4fjgxkUiDaYYiWTUR8YCmysRck2uFJ9q3Wsp7T5pHxDRaCYU/CM0g+NBJI6d2nkZGCqWG4Db7UutQ1ehaOy7K5cPgI1m2LEuq2tpDb2t0JO9vWrdVR7P2K/ioNDxxwzKsaObuA8MchuRtcli38XnVuqXqQlSoUpSoJFKUoBSlKAUpSgFRWe5a03dsjKrxPrXWCUJ0lLEAg8muD51K0oCg4HvcKz4YRPNNraUtfRh1SQ+HSzliBsRYajquTa4qaD+DVKFSwu3juq/xEDb1sKks2yoT6SJJInUnS8ZGqx5ghgVYHyINQmacIpJh50xGIlmDROt5CgRPCfGFjVRcbG7XtasJYrZrHJSITEceYWMM7EiAD8uTrKwO4iTmy2+bl/Os044zqbNoGm0x4bCQEmMSsO9lYi3ht8RPkBYeZ6fHIMhkxd8djLSIqlY4xsHEaXvbpGPpc36VO8N8OYd8NHiZtM+JnIe3NYo/lRV5av8AQe+UskMVvb1SOjHgyZaW/l1b7tiJ4S7QM0wqRRxQviYEQWR4WuFA+V03IA67+1bFwR2h4XMlCq3d4i3igc+MW56T849vtUV/aaxya+7k0xw6FW3iFlO/pzrFuOMvWPu8TGdLliHC7EMDdXBHX+oFTh4pZJUOI4N4o34fc9XUrzxwB2tT4V44Mcxmw7abSk3lQHk1/nXzvuN9+h9CQyhlDKQVIBBHIg7gius4j90pSgFKUoBWbdpJcrOgvZpctHpvOf6gVpNZj2hzasR3RBI/EZY9h1vJKLfdb0Bccgl/4jHJtdZ49/PVhojvU7VX4auMwzQHrLh2Ht+GjH8watFAKUpQClKUApSlAKUpQClKUAqm9qmLIwYgU2OKljw1+gWQ+M+llvVyqkcbSRnHYCOa3d6cVLvf4lVI1G3/AKhqsnUWy0I9qSX7Krxfh8PBgcYUa0aJ3MIBHiLLp+oF+lfDgeSFMDgNC7r45fMkuGtv7cqhO1FIxgIzq/NL3K3Gyg2FxzFSHZ/xBGsOEjQXlijPh0tufExYkC1gDzv0ry3H+Omlzd6a+qPaU/5Ti232Y0rddK+d/ktmNz3ScVIFa8iFF/duLXNZN2k4qP8AD4WJLa7uz7b7bC/nzP2rTsfjwYnDCzyyoxJ+HSTbn9TWN9pGZricc/dgaEAiXTybSTc7eZNa8Fcm5N3+XZj7QqCUUmuX0VFYZW0gkbC4B+t/616X7Cc2afLFRyCYXaJd99Asy39rkewFYxg+GvydDEM7KWAvZUZjYXbrYbkV3OyviB8BjxA5IjlYIwuQA/JGt5HYH0PpXdGak2l0PMnjlFJvqeoaV18FiRIgYdeY8j1FdirlBSlKAVnHG2CvizJf/m5Z+k0o/wD1Wj1mvHk7CXFHksX9lP8AX8Wb/oRQFgyFv/E8xHphv/qq1VUcguc1zEj4dOFH8Xdkn6WK/rVtoDmlKUApSlAKUpQClKUApSqTxrx4uEbuYV7yfYEkMURmFwulPFLIRvoXe3Mi4oC7Gsy44z2D+0YwfEMPhsUJmt4I2lEZQFjsGst7c9x5108Xm+dSaFCTRrqJkdIYNWi3yAzMb36EX3+lUjgTDJmBxUkqzSlHEwaR/CNQ8RewCs50gAW5Csssl7tvu8TfBF+9iu/wO5DhUzeZH8UOGiRrOpvNLNc2shBFuXh8vfawZRkk2XtKJQhaWPSpQsNKtzvFqKKx9LVOYXBxLHH+EV++TxtYeFLdLWt7edfKXPIhG+lTLiJAdbyW0J0/SvNeRyXYjounrq/I9dY1B+8nq71v1pHx58iudo+fRQhQGD6MOI47HbvDcltvK4rKeGsGZZgxsbHYE2LOdwABuTfy9K+mf4h8XiysYL2OhbeQO7G3IE738q0ngzKfwrxpEArSWvLIvUcyCeQvsK6044oVLm9jgcZZptw5LlZ28Fh0igZChbETbct/QbDYjyrN+MsFLFiy++ofmaj8QKWBuTztYfetfzxTC+qORZGHNhuLsLN9Qd6o/aFkz6EZ21PcMbc7MdBH8qw4bI7V9NP8+Z0cXhjTrrqt+/5UaN2PcWjHrKWUJONJlCnwluQkVSfDqAF/UVpNeY+yDFtg85SFiQJC8LDlckXW4PqB969N16Z5BzSlUXtI7Q0y0CGJe9xkg/LjAuBq2VmA3IJ5KNzQElxtx1hssQGZi0jC6RJ8bev7q+prEs/4izPMlxmIiw/dYVo4jLy2SFjIjBnsSbjmottVu4d4dEBbMM4Pe4yX4InsxQX2Gnlq9OSjbneurn+cy4lsXGv5SSQIrIo8VgrqATyHsKo57Ar+DzrN8G0ssUyS60w7yvIg1WaIaCytZgAotf0B61I4LtlzKP8AvYMPMBvcXUkehViP0qF4fxkYPeSuCTBhwL7tsGBsNyR/KpbCZhhGNljvz2WIn6mwNqdpokvfD/bLgpiExCvhJOR7wXjv/jHIepArRMPOsih0ZXVgCrKQVIPUEbEVhc+S4PEA3QarEbXWQX9D/kaieGc9xGRYxYmctgJGsdVyoUn4hb4XXr0O+3WpUkyD0fSuvgcbHNGskTrJGwurKQVI9CK7FWApSlAKUpQCsnzWP8HmZncMA3fSO7qRGSxjUJG9tJYQoWAvq+KtYr5ywqwswDDyIuP1qGrVEp0Zg/44zALKNcngWM2eKQM1mlCo2qOKJDfVcEkgWNxeh5BkuOy15Y5MHiZEZwqtGhMbFCRrbTvoINxe3vWn9nGXJDi8eI0VEDIAFAFvzJjb0Frbe1X+1U92nHsstHI4y7SPMeA4pzGeVosJ+Wmvxgmy7m3jYm4HoOVd3FcNtMJRisWyup2SJfy257eu/U11OG4jHj8cukHRJJdCDbSJD+ljV5wCQd8kipeIfFG3PV6E/SuTNNYmqpV9/wAnfgg86d2781/qIjKcqhjgEOFgZnPikkO7bDfcDZbdNhVtw+VyyYfviwYILW67bHpX2yfFvG7pBELynZG5Ab9Nr7fyrsZNk5leSKSRlEZuVU7XOxO+1cjk8zXN3pstOXjuehHHHh03oqp7unz06bHRzRcMYEWMHvCPGfcbi59fKqhn0QMHeTyW1lQNwPCDa5JNlFxb71dIsSkKTRGMPIWZQ37trf67VlHE2PR4WHeRgHVpJYFtSm9gguQCdrmwB86nBFzlS+mlV9yvFTWOFvvq9W71/og8pxzQ5rFLqWUriUOom6tdgL3U7jfpXrla829hPDIxWNM7/wB3hxfSfmZgQAQegFz728q9JAV7K0PAbt2QPG/E8eXYR8RJYkbRpexdzyUenU+QBrEOCo5J8S2b4zxsXbuFPzyDw3H/AJcY29wPKrh2pxJjc1wWDkY9xFHJiMRYiwUAkX8idOn+IVDZpnY74BUVRpug3EccY5bDleqSfQgkcZjLt3s7rqPzMbAei3qo5xmmqZxh/EDFZ3+VQpJJufe2/Wus0hmMk7s2nkNiA3kFNxYD0r4YDFKFnLbXTSgPi39iftflVaokg8gjBK2HNN7Hc2ci/ptatZ4Xyju0AKgXubD+p61n3Zzl2uaMsDpMcxX94o6jb71tWUxoObKCehIv9BUZH0CPxiMhWSO5UAEbHqKp2e5MJUOHluUa2l+qv09jV6zXH92gUcqiZYhLE5I5/wDW/vWabJMw7P8AjCbJsWYJ7nDltMifs+UqfofUetq9NQyhlDKQVIBBHIg7gg+VYPxVlKYnCMdK993YYPbxDTvpv5cxarv2F52cTliIxu2HYxeukbp9gbfSuiMrKmiUpSrAUpSgFKUoCh8BPfH5lY+EuhA9Q8qH+VXw1QOzyEpjMcrm51Er/gOInbf6kj6VeMbi0iRpJHVEQEszGygDqSaEI80cW4Joc9xCF3h7xyQUNiRILgXPQmrlgMPMuF7vvyHuSrPDGSF56TsGve+97W2tVW41Zc4zUywM64cxhRKUIB7sb6b89zXZwOaZngI+7RYZwdtbG7W/ZIYi/uOVc+fBkyU4+VnVw3FYsVqf0bRf3zFiIGF+9hUKZOjWO1wOX+prpZ7nRw8h799Eki3ZY7FiD5hT4QfW1VJcyxzIymcRK2kmONAV257vc8rdahMflWv8zE4l23uxZhZuRsb7efKsIez5vXI/X6OnL7WxR0xR3VvXv8+h9844umfvIoZBGHQgLEuuUm9tLONk1b/D05moTAcPrCplxBAtyX16X86mcRmkUJVYwGuLkxjVYbn5Ott7VPcNdn+LzGVZpx3WD1KQrlS8iDe1kPhvXoQxwxKonl5MuXPLtSLV2CZFNBh5p5QVXEMGRCNwBfxG469PStUJr54bDrGoVRZQLAe1fnHvpjc+SsfsKgseeYc07/GZliWJs8hj36RxnUQPQhV2qIllYgySN8bXN+Vh0HtyHtUfkGMb8JiDYMdYvfrrIuT9Aa+ky6QBJdyQDZem9+fQVR8yTjN8dIX7tW0qpAUbb3t1+tT0HCvda9baj3epeltrm4+1q6GW5M2IJnZSsOo733bSNl9OVWqRlijAZ9tD62Y/u33J9rVVvoDocB4a0WXNcgv+LjBHS5Mg59fBX04rwbCSQSq5F/y50cAg9FaILtfzv5WvXS4SzvDFMBCJD3sUwuukjZg6kg8idwfrWkxzxyPdI/zlOks6m4vuNidjyPKqvRghsnw06YdDinAAGzuQG0jq3kQPubcq7WZ4pYo9SkkOLJ1F/P0qv9oWud1w6lzFAA0ukgMzOeW+xsN7H0qrkGSRYI3eRTyLEnSo5tvy2uLedqKN6guOVODhow2xZN/4rn+RrpdgeK7nMcbhflZWYe8Umn9Q36V3Q1uXLa1RXZs+jiJht+ZG97dCYw5+9v1q8OYPQVKUrQgUpSgFKV+ZJAoJYgAbknYD60Bn+AzODCZhiHxE0UKyK4UyOq6u7mble3Vm2qncfcVNmOI/DYY3iTkfkY7EznbdVGyebXPSnFuawiad0kVyTKYWjkGkgugb4fi06XY71CHGvFG0rhnxGIIIjXUzgW8EQuSdv61aKtmeR0qRJTTLAgjQ6VRbXJ5ADzNVyfP9Vxh43mINiQDoH1Auau3BnZS2J/4jNg12vpwwYjSOhYqbg89r38/KtGw3AeXRgBcFh9upjBP3a5NXll2M4YEtWecMSmNe/et3Q0my95EjXHIFWcMB61MZfwzFjUIhXHYjFBgqau7/AAq8iXeVCVKjcWDXr0ZDlUEY8EMSgDoij+lVfskkV8CzLtfE4osOgJmY29PDprNuzZRS5EvknCWEw6KEw8SGwLaRtqtYnf6i/lU6qgCwFh5V+qVBYV8sVHqRlvbUpH3Fq+tcGgPKnCuHCy4nCsd1fn1OkspNjzqfTLAZ1W1xa7HqTy+lhe1SvbPlH4HHwZhGoEcvgkVdiXF7k+epbfUUymTUwYWIIU387g3APpe30rOejJLbj8tSPLo1TYAxtt+8bH6eKqLxHk5xOlLto1XbRbVYXGwJtcE33529q0WCPvMGUPMKwHn4HNh9iprMMHnp1O1/hJK+o9QfqKzgGS8HCIMySIESRGVyUTu4wI4wiRoGJLMT4mc7E7dduOMsz06cRDePFAhDt4n8wyg81tzN/wBamMJnkOJgPiOoCxt4Sp6bnn7VU5n/ADC0rIdF9A1XvbrzJt79avbb1BIzYhY8KO/J72Yd5IRbV/vl96+PBOX/AJTTsPFISB6KvT7/AMqquZ45p2O5vufoOQ9BWj8KoUwcStzKk7+RYmj0QOJISdKj4mIVfc/7+9qjeAMPHJxLiDHcrCkliOV0VYGO/TVe3+lWBMQuEgmx0oGiJSIgfmdtlt57n/dq6n/Z9ydtOIx0h3nOgbeTFmN78ibfapgGbHSlK0IFKUoDisS464k/HOwZyuCjZ1VBcCXu7hpHtuwvdVXlsSb7VtrDavPWJw2iOJQLiEPDKOdnQlXBB8+fqDel0CJz2PDKmFGhljHeayYmUL+YZAg2+a4XboDVm7G51lzJmmjZX7g/hweSqGGon943G9QeEypIsRqVQQHEi2dzpQoVEWk3F9y+rcjblyq1cBYUyZujoGKQxSd5J0vJbSrW21W3t7cqK61Iaj2rRs4rmlKEnBFZb2d5/hsCmMw0shDpjJ2sqO4CtpsSUUgD6+daJnwkOGmELBZjG4jJNgHKnTv03tvXnPMnkw+JCR3QMArxNp7xnuRe52J3HiB/Sqyk0aQgpc2el8NOsiq6MGVgCrKbgg7gg+VfSqPwpxHg8Hg4YMRjcKJUSzKJkOnckLsd7Cwv6VP4HirBTG0WLw7nyWVCfte9WM2TNK+K4pDydT/EP86/YlX9ofegKj2q8MHMMA8aAmWO0kYHMleaj1YXA9bVhnD2OlwOK/CzjSiOPBKQJE1rsbgletyt69Rg1kna9wVHiUkxEUEq4pAT+WgIl3G7Fd7gcjzqGrQO3l2MbS6qL6vGl/msLFb+vMe1Z1xXkbrI0kCmSOQ6gFFyL7nboL326fy/OS8aFVEGM1Qyx7BtNuVvjHNW9tjU1iWmxquMK0TdGMclnPU6Qdjfbe/2NZJOLJKhg8OwZkb5LGTcgC+1jY2v7V88WCz2Gw6aT4RYeXt51J5LZJ2jZbLpMbBud1879bg1YsJk0TG8cTyG9/JR6E8wKs5UCN4d4c+GSU/l2DAD5r+Z6D0q+5ZlxxBvfTAvNztcDyv0qIzTG4TBKjYyUHlpw0Nidtt/IC3OoibMc2zm8ODh/CYTlYkrqU33ZyLsLDcKOo51WnIHW4uzCXO8VHl+XAnDQndh/dkjbvWP7A5Dzv6it34fylMJh4oIwAsaKu3Ugbm/W/mahuAeCocrhKRktI9jI56kC2w+VfSrVWqVEClKVIISXiFB8Ksffao/G8SzADuoY2PUPIy/YhGqMpXi/GZb5kkoOJZtBPcx67bL3h038i2nb7VmfE82Klll7jLRHLJZmmTEXQm3zIw0tsB0Bq8Uq0eNyLnTIMgjTNDqIgjjNrctzt03IB6dK5yXMc7w14YpGiUsWN0jN2ci51aSSf8AK1a4FHlXIFX+PnshRnMOfcRC6mVrHfV3UZO37PhuL8txXYkwGdTqdeOlUnoWAHlY93167dKv9cVV8dkfKgZUvBGYSORNinZR83eOdztyJ+tfTGdldwSkzagBbXYgnqTblWpUqj4zLuDIB2VTW/vk1X8ja3871HYvs3xayFV0soIsx2vf0F7VuFcVZcdlQMYj7OMUBdHU7X06iu5Hny2/X0rpy8JZnEwGmS37SSXA235NW52papXHZFsDE4cizT/lyym3LTM2367H09at/DOZZ/h4tF1I1XtPZ2sRzDK17X6Hzq+2rmpfH5NkSZJxpmOPxbMmJy+CRwLieGKQPy6Or725WYHlVXiyHHw7pDOmsfICCR5EKdvY16CoBU/Hy2QMBbK8yEgJjmD3UaiNrn4fEdvrepnMctzvEaRKsxC7AAoq7dbKQDy5nnWzUqHx8v8AlAyXB4PN4tRjwUQd7a3dYpHYi25aZmtyBsLC9S+EzjiWMjkVBtoK4fTv/htYexrQ6U+PybIgruC4q4g+fD4M8uZsfbwyVcMp4mxJiBxEMaS73CMSvoQfWujSqS43LJbAn4eIh86f+0/519f+8Sfst+n+dVulQuMyrqSKUpXKBSlKAUpSgFKUoBSlKAUpSgFKUoBSlKAUpSgFKUoBSlKAUpSgFKUo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jpeg;base64,/9j/4AAQSkZJRgABAQAAAQABAAD/2wCEAAkGBxQSEhUUExQWFRQXGBcYGBcXGB0gFhwdGRkgGB4ZHhoYHigiGBslISAcITEjJSwrLi4uIB8zODQsNygtLisBCgoKDg0OGhAQGywmICQsLDQ0NDQxNCwrLDQsLCwsLCwtLDA3Ly4sLywsLC43LCwsNywsLCwsLCwsLCwsNCwsLP/AABEIAL4AyQMBIgACEQEDEQH/xAAcAAEAAwADAQEAAAAAAAAAAAAABQYHAQQIAwL/xABDEAACAQIEAwYEAwUGAwkAAAABAgMAEQQFEiEGMUEHEyJRYXEyQoGRFCOhUmKCscEVM3LR4fAkQ/EIFiVjc5Kys8L/xAAZAQEAAwEBAAAAAAAAAAAAAAAAAQIDBAX/xAAuEQACAgECAwUIAwEAAAAAAAAAAQIRAyFRBDFBEmFxsfAFExSBocHh8SSR0VL/2gAMAwEAAhEDEQA/ANxpSlAKUpQClcXpegOaVxeuaAUpSgFKUoDi1c0pQClKUAri9GNUPiPjHEwxticPHBLhkcqQzESMAQusEXCqTe2xuLHrtDklzJSsvtKi+GM6XG4WLEopVZATpPMEMVIuOdiDvUpUkClKUApSlAKUpQClKUArqZnmMeHjMkjWUfcnoAOpPlXbqt46YSY4qbEYeBWHpJOzrf3CIbf4j51DdKyUrdGd572q46QkYHCqVIuraXkkIuRcKosVv8wut7gE2qkTdo2cs5AnZWX4kESix8iCpK/W1eghUHxPwtBjUOuOPvdNlkZSbeRIVl1WueZrBZjZ4jMODu2TFwOVxtsTFcam2WVLm1xawe3l+tbtkOewYyITYeRZEO1xzB/ZYc1b0NeVuI8tXCSPG6y6lZlDWRUNja4WzGxG/Op/sX4u/A40QsLw4lkjJv8AC17I3kdzY+h9K1hLtKzKceyz05SlKuVFKUoBSlKAUpUPxNJiRHbDDxG4LCxZRpNiAxsd7D/d6A7Ob4+CKM/iJEjRgR42AvfmBfn9KzfL8+iEbReKXwt3kqgEEC6xhSty5Jt4nItvy2FWDB9nGHZhLi5JsVNzLSSED/CFWwC+lZPxBAsWLxccWmNVmKhQbDSCpt+gPuBUvFHJoUeV49S48D8bQYHCxYRY8RPKt3bQqnxSEyEAA3sNVr2351e8h4r/ABUgRcPMgsSS4A022swvcE9KjuybCaMBrIH5skjg/ug6B/8AGrnakkrpCFtWzmlKVBcUpSgFKUoBSlKAVXZIQmLnvzkSGQeujVGw+l0P8VWKoLig6BDKPiEqR+6zMEYfyb+GqzVxaLRdNFTzd7SsJsbiEPRcOgEUQJupZirXfSCbMeQJ02FWHCju0AMjTX3DPp1Ee6KAftXXlyGNmYs0hRn7wx6vyy9rFuWrcbEXsRtyrtYkb1xTarQ6oLXUzzOuz2TF5g0rPGIZVYsyxjvEIsFG7bsbk6uXhO1ZLPg2w2MQh1k0z+FltuY5bXKg7Xtf616djiDKwN7EWNiQfuNxWDdp/DDYLEI6BVwzyXjsR4TsxFrXFt+ZNa4ZttIplikmenga5r4YJ9UaG97qpv53HOvvXUcwpSlAKUpQClKUBwawvtg4fjgxkUiDaYYiWTUR8YCmysRck2uFJ9q3Wsp7T5pHxDRaCYU/CM0g+NBJI6d2nkZGCqWG4Db7UutQ1ehaOy7K5cPgI1m2LEuq2tpDb2t0JO9vWrdVR7P2K/ioNDxxwzKsaObuA8MchuRtcli38XnVuqXqQlSoUpSoJFKUoBSlKAUpSgFRWe5a03dsjKrxPrXWCUJ0lLEAg8muD51K0oCg4HvcKz4YRPNNraUtfRh1SQ+HSzliBsRYajquTa4qaD+DVKFSwu3juq/xEDb1sKks2yoT6SJJInUnS8ZGqx5ghgVYHyINQmacIpJh50xGIlmDROt5CgRPCfGFjVRcbG7XtasJYrZrHJSITEceYWMM7EiAD8uTrKwO4iTmy2+bl/Os044zqbNoGm0x4bCQEmMSsO9lYi3ht8RPkBYeZ6fHIMhkxd8djLSIqlY4xsHEaXvbpGPpc36VO8N8OYd8NHiZtM+JnIe3NYo/lRV5av8AQe+UskMVvb1SOjHgyZaW/l1b7tiJ4S7QM0wqRRxQviYEQWR4WuFA+V03IA67+1bFwR2h4XMlCq3d4i3igc+MW56T849vtUV/aaxya+7k0xw6FW3iFlO/pzrFuOMvWPu8TGdLliHC7EMDdXBHX+oFTh4pZJUOI4N4o34fc9XUrzxwB2tT4V44Mcxmw7abSk3lQHk1/nXzvuN9+h9CQyhlDKQVIBBHIg7gius4j90pSgFKUoBWbdpJcrOgvZpctHpvOf6gVpNZj2hzasR3RBI/EZY9h1vJKLfdb0Bccgl/4jHJtdZ49/PVhojvU7VX4auMwzQHrLh2Ht+GjH8watFAKUpQClKUApSlAKUpQClKUAqm9qmLIwYgU2OKljw1+gWQ+M+llvVyqkcbSRnHYCOa3d6cVLvf4lVI1G3/AKhqsnUWy0I9qSX7Krxfh8PBgcYUa0aJ3MIBHiLLp+oF+lfDgeSFMDgNC7r45fMkuGtv7cqhO1FIxgIzq/NL3K3Gyg2FxzFSHZ/xBGsOEjQXlijPh0tufExYkC1gDzv0ry3H+Omlzd6a+qPaU/5Ti232Y0rddK+d/ktmNz3ScVIFa8iFF/duLXNZN2k4qP8AD4WJLa7uz7b7bC/nzP2rTsfjwYnDCzyyoxJ+HSTbn9TWN9pGZricc/dgaEAiXTybSTc7eZNa8Fcm5N3+XZj7QqCUUmuX0VFYZW0gkbC4B+t/616X7Cc2afLFRyCYXaJd99Asy39rkewFYxg+GvydDEM7KWAvZUZjYXbrYbkV3OyviB8BjxA5IjlYIwuQA/JGt5HYH0PpXdGak2l0PMnjlFJvqeoaV18FiRIgYdeY8j1FdirlBSlKAVnHG2CvizJf/m5Z+k0o/wD1Wj1mvHk7CXFHksX9lP8AX8Wb/oRQFgyFv/E8xHphv/qq1VUcguc1zEj4dOFH8Xdkn6WK/rVtoDmlKUApSlAKUpQClKUApSqTxrx4uEbuYV7yfYEkMURmFwulPFLIRvoXe3Mi4oC7Gsy44z2D+0YwfEMPhsUJmt4I2lEZQFjsGst7c9x5108Xm+dSaFCTRrqJkdIYNWi3yAzMb36EX3+lUjgTDJmBxUkqzSlHEwaR/CNQ8RewCs50gAW5Csssl7tvu8TfBF+9iu/wO5DhUzeZH8UOGiRrOpvNLNc2shBFuXh8vfawZRkk2XtKJQhaWPSpQsNKtzvFqKKx9LVOYXBxLHH+EV++TxtYeFLdLWt7edfKXPIhG+lTLiJAdbyW0J0/SvNeRyXYjounrq/I9dY1B+8nq71v1pHx58iudo+fRQhQGD6MOI47HbvDcltvK4rKeGsGZZgxsbHYE2LOdwABuTfy9K+mf4h8XiysYL2OhbeQO7G3IE738q0ngzKfwrxpEArSWvLIvUcyCeQvsK6044oVLm9jgcZZptw5LlZ28Fh0igZChbETbct/QbDYjyrN+MsFLFiy++ofmaj8QKWBuTztYfetfzxTC+qORZGHNhuLsLN9Qd6o/aFkz6EZ21PcMbc7MdBH8qw4bI7V9NP8+Z0cXhjTrrqt+/5UaN2PcWjHrKWUJONJlCnwluQkVSfDqAF/UVpNeY+yDFtg85SFiQJC8LDlckXW4PqB969N16Z5BzSlUXtI7Q0y0CGJe9xkg/LjAuBq2VmA3IJ5KNzQElxtx1hssQGZi0jC6RJ8bev7q+prEs/4izPMlxmIiw/dYVo4jLy2SFjIjBnsSbjmottVu4d4dEBbMM4Pe4yX4InsxQX2Gnlq9OSjbneurn+cy4lsXGv5SSQIrIo8VgrqATyHsKo57Ar+DzrN8G0ssUyS60w7yvIg1WaIaCytZgAotf0B61I4LtlzKP8AvYMPMBvcXUkehViP0qF4fxkYPeSuCTBhwL7tsGBsNyR/KpbCZhhGNljvz2WIn6mwNqdpokvfD/bLgpiExCvhJOR7wXjv/jHIepArRMPOsih0ZXVgCrKQVIPUEbEVhc+S4PEA3QarEbXWQX9D/kaieGc9xGRYxYmctgJGsdVyoUn4hb4XXr0O+3WpUkyD0fSuvgcbHNGskTrJGwurKQVI9CK7FWApSlAKUpQCsnzWP8HmZncMA3fSO7qRGSxjUJG9tJYQoWAvq+KtYr5ywqwswDDyIuP1qGrVEp0Zg/44zALKNcngWM2eKQM1mlCo2qOKJDfVcEkgWNxeh5BkuOy15Y5MHiZEZwqtGhMbFCRrbTvoINxe3vWn9nGXJDi8eI0VEDIAFAFvzJjb0Frbe1X+1U92nHsstHI4y7SPMeA4pzGeVosJ+Wmvxgmy7m3jYm4HoOVd3FcNtMJRisWyup2SJfy257eu/U11OG4jHj8cukHRJJdCDbSJD+ljV5wCQd8kipeIfFG3PV6E/SuTNNYmqpV9/wAnfgg86d2781/qIjKcqhjgEOFgZnPikkO7bDfcDZbdNhVtw+VyyYfviwYILW67bHpX2yfFvG7pBELynZG5Ab9Nr7fyrsZNk5leSKSRlEZuVU7XOxO+1cjk8zXN3pstOXjuehHHHh03oqp7unz06bHRzRcMYEWMHvCPGfcbi59fKqhn0QMHeTyW1lQNwPCDa5JNlFxb71dIsSkKTRGMPIWZQ37trf67VlHE2PR4WHeRgHVpJYFtSm9gguQCdrmwB86nBFzlS+mlV9yvFTWOFvvq9W71/og8pxzQ5rFLqWUriUOom6tdgL3U7jfpXrla829hPDIxWNM7/wB3hxfSfmZgQAQegFz728q9JAV7K0PAbt2QPG/E8eXYR8RJYkbRpexdzyUenU+QBrEOCo5J8S2b4zxsXbuFPzyDw3H/AJcY29wPKrh2pxJjc1wWDkY9xFHJiMRYiwUAkX8idOn+IVDZpnY74BUVRpug3EccY5bDleqSfQgkcZjLt3s7rqPzMbAei3qo5xmmqZxh/EDFZ3+VQpJJufe2/Wus0hmMk7s2nkNiA3kFNxYD0r4YDFKFnLbXTSgPi39iftflVaokg8gjBK2HNN7Hc2ci/ptatZ4Xyju0AKgXubD+p61n3Zzl2uaMsDpMcxX94o6jb71tWUxoObKCehIv9BUZH0CPxiMhWSO5UAEbHqKp2e5MJUOHluUa2l+qv09jV6zXH92gUcqiZYhLE5I5/wDW/vWabJMw7P8AjCbJsWYJ7nDltMifs+UqfofUetq9NQyhlDKQVIBBHIg7gg+VYPxVlKYnCMdK993YYPbxDTvpv5cxarv2F52cTliIxu2HYxeukbp9gbfSuiMrKmiUpSrAUpSgFKUoCh8BPfH5lY+EuhA9Q8qH+VXw1QOzyEpjMcrm51Er/gOInbf6kj6VeMbi0iRpJHVEQEszGygDqSaEI80cW4Joc9xCF3h7xyQUNiRILgXPQmrlgMPMuF7vvyHuSrPDGSF56TsGve+97W2tVW41Zc4zUywM64cxhRKUIB7sb6b89zXZwOaZngI+7RYZwdtbG7W/ZIYi/uOVc+fBkyU4+VnVw3FYsVqf0bRf3zFiIGF+9hUKZOjWO1wOX+prpZ7nRw8h799Eki3ZY7FiD5hT4QfW1VJcyxzIymcRK2kmONAV257vc8rdahMflWv8zE4l23uxZhZuRsb7efKsIez5vXI/X6OnL7WxR0xR3VvXv8+h9844umfvIoZBGHQgLEuuUm9tLONk1b/D05moTAcPrCplxBAtyX16X86mcRmkUJVYwGuLkxjVYbn5Ott7VPcNdn+LzGVZpx3WD1KQrlS8iDe1kPhvXoQxwxKonl5MuXPLtSLV2CZFNBh5p5QVXEMGRCNwBfxG469PStUJr54bDrGoVRZQLAe1fnHvpjc+SsfsKgseeYc07/GZliWJs8hj36RxnUQPQhV2qIllYgySN8bXN+Vh0HtyHtUfkGMb8JiDYMdYvfrrIuT9Aa+ky6QBJdyQDZem9+fQVR8yTjN8dIX7tW0qpAUbb3t1+tT0HCvda9baj3epeltrm4+1q6GW5M2IJnZSsOo733bSNl9OVWqRlijAZ9tD62Y/u33J9rVVvoDocB4a0WXNcgv+LjBHS5Mg59fBX04rwbCSQSq5F/y50cAg9FaILtfzv5WvXS4SzvDFMBCJD3sUwuukjZg6kg8idwfrWkxzxyPdI/zlOks6m4vuNidjyPKqvRghsnw06YdDinAAGzuQG0jq3kQPubcq7WZ4pYo9SkkOLJ1F/P0qv9oWud1w6lzFAA0ukgMzOeW+xsN7H0qrkGSRYI3eRTyLEnSo5tvy2uLedqKN6guOVODhow2xZN/4rn+RrpdgeK7nMcbhflZWYe8Umn9Q36V3Q1uXLa1RXZs+jiJht+ZG97dCYw5+9v1q8OYPQVKUrQgUpSgFKV+ZJAoJYgAbknYD60Bn+AzODCZhiHxE0UKyK4UyOq6u7mble3Vm2qncfcVNmOI/DYY3iTkfkY7EznbdVGyebXPSnFuawiad0kVyTKYWjkGkgugb4fi06XY71CHGvFG0rhnxGIIIjXUzgW8EQuSdv61aKtmeR0qRJTTLAgjQ6VRbXJ5ADzNVyfP9Vxh43mINiQDoH1Auau3BnZS2J/4jNg12vpwwYjSOhYqbg89r38/KtGw3AeXRgBcFh9upjBP3a5NXll2M4YEtWecMSmNe/et3Q0my95EjXHIFWcMB61MZfwzFjUIhXHYjFBgqau7/AAq8iXeVCVKjcWDXr0ZDlUEY8EMSgDoij+lVfskkV8CzLtfE4osOgJmY29PDprNuzZRS5EvknCWEw6KEw8SGwLaRtqtYnf6i/lU6qgCwFh5V+qVBYV8sVHqRlvbUpH3Fq+tcGgPKnCuHCy4nCsd1fn1OkspNjzqfTLAZ1W1xa7HqTy+lhe1SvbPlH4HHwZhGoEcvgkVdiXF7k+epbfUUymTUwYWIIU387g3APpe30rOejJLbj8tSPLo1TYAxtt+8bH6eKqLxHk5xOlLto1XbRbVYXGwJtcE33529q0WCPvMGUPMKwHn4HNh9iprMMHnp1O1/hJK+o9QfqKzgGS8HCIMySIESRGVyUTu4wI4wiRoGJLMT4mc7E7dduOMsz06cRDePFAhDt4n8wyg81tzN/wBamMJnkOJgPiOoCxt4Sp6bnn7VU5n/ADC0rIdF9A1XvbrzJt79avbb1BIzYhY8KO/J72Yd5IRbV/vl96+PBOX/AJTTsPFISB6KvT7/AMqquZ45p2O5vufoOQ9BWj8KoUwcStzKk7+RYmj0QOJISdKj4mIVfc/7+9qjeAMPHJxLiDHcrCkliOV0VYGO/TVe3+lWBMQuEgmx0oGiJSIgfmdtlt57n/dq6n/Z9ydtOIx0h3nOgbeTFmN78ibfapgGbHSlK0IFKUoDisS464k/HOwZyuCjZ1VBcCXu7hpHtuwvdVXlsSb7VtrDavPWJw2iOJQLiEPDKOdnQlXBB8+fqDel0CJz2PDKmFGhljHeayYmUL+YZAg2+a4XboDVm7G51lzJmmjZX7g/hweSqGGon943G9QeEypIsRqVQQHEi2dzpQoVEWk3F9y+rcjblyq1cBYUyZujoGKQxSd5J0vJbSrW21W3t7cqK61Iaj2rRs4rmlKEnBFZb2d5/hsCmMw0shDpjJ2sqO4CtpsSUUgD6+daJnwkOGmELBZjG4jJNgHKnTv03tvXnPMnkw+JCR3QMArxNp7xnuRe52J3HiB/Sqyk0aQgpc2el8NOsiq6MGVgCrKbgg7gg+VfSqPwpxHg8Hg4YMRjcKJUSzKJkOnckLsd7Cwv6VP4HirBTG0WLw7nyWVCfte9WM2TNK+K4pDydT/EP86/YlX9ofegKj2q8MHMMA8aAmWO0kYHMleaj1YXA9bVhnD2OlwOK/CzjSiOPBKQJE1rsbgletyt69Rg1kna9wVHiUkxEUEq4pAT+WgIl3G7Fd7gcjzqGrQO3l2MbS6qL6vGl/msLFb+vMe1Z1xXkbrI0kCmSOQ6gFFyL7nboL326fy/OS8aFVEGM1Qyx7BtNuVvjHNW9tjU1iWmxquMK0TdGMclnPU6Qdjfbe/2NZJOLJKhg8OwZkb5LGTcgC+1jY2v7V88WCz2Gw6aT4RYeXt51J5LZJ2jZbLpMbBud1879bg1YsJk0TG8cTyG9/JR6E8wKs5UCN4d4c+GSU/l2DAD5r+Z6D0q+5ZlxxBvfTAvNztcDyv0qIzTG4TBKjYyUHlpw0Nidtt/IC3OoibMc2zm8ODh/CYTlYkrqU33ZyLsLDcKOo51WnIHW4uzCXO8VHl+XAnDQndh/dkjbvWP7A5Dzv6it34fylMJh4oIwAsaKu3Ugbm/W/mahuAeCocrhKRktI9jI56kC2w+VfSrVWqVEClKVIISXiFB8Ksffao/G8SzADuoY2PUPIy/YhGqMpXi/GZb5kkoOJZtBPcx67bL3h038i2nb7VmfE82Klll7jLRHLJZmmTEXQm3zIw0tsB0Bq8Uq0eNyLnTIMgjTNDqIgjjNrctzt03IB6dK5yXMc7w14YpGiUsWN0jN2ci51aSSf8AK1a4FHlXIFX+PnshRnMOfcRC6mVrHfV3UZO37PhuL8txXYkwGdTqdeOlUnoWAHlY93167dKv9cVV8dkfKgZUvBGYSORNinZR83eOdztyJ+tfTGdldwSkzagBbXYgnqTblWpUqj4zLuDIB2VTW/vk1X8ja3871HYvs3xayFV0soIsx2vf0F7VuFcVZcdlQMYj7OMUBdHU7X06iu5Hny2/X0rpy8JZnEwGmS37SSXA235NW52papXHZFsDE4cizT/lyym3LTM2367H09at/DOZZ/h4tF1I1XtPZ2sRzDK17X6Hzq+2rmpfH5NkSZJxpmOPxbMmJy+CRwLieGKQPy6Or725WYHlVXiyHHw7pDOmsfICCR5EKdvY16CoBU/Hy2QMBbK8yEgJjmD3UaiNrn4fEdvrepnMctzvEaRKsxC7AAoq7dbKQDy5nnWzUqHx8v8AlAyXB4PN4tRjwUQd7a3dYpHYi25aZmtyBsLC9S+EzjiWMjkVBtoK4fTv/htYexrQ6U+PybIgruC4q4g+fD4M8uZsfbwyVcMp4mxJiBxEMaS73CMSvoQfWujSqS43LJbAn4eIh86f+0/519f+8Sfst+n+dVulQuMyrqSKUpXKBSlKAUpSgFKUoBSlKAUpSgFKUoBSlKAUpSgFKUoBSlKAUpSgFKUoD//Z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4" name="Picture 10" descr="Figure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b="20990"/>
          <a:stretch/>
        </p:blipFill>
        <p:spPr bwMode="auto">
          <a:xfrm>
            <a:off x="902289" y="1876425"/>
            <a:ext cx="7339422" cy="17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7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#17. Think Long Tail in Continuing Education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66800" y="1524000"/>
            <a:ext cx="4711860" cy="2490172"/>
            <a:chOff x="1143000" y="304800"/>
            <a:chExt cx="7785100" cy="4962535"/>
          </a:xfrm>
        </p:grpSpPr>
        <p:pic>
          <p:nvPicPr>
            <p:cNvPr id="8" name="Picture 1" descr="Longtai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19210"/>
              <a:ext cx="7785100" cy="404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9shif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5" y="1752600"/>
              <a:ext cx="1173163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DaVinci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5" y="304800"/>
              <a:ext cx="1127125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rot="5400000">
              <a:off x="1485900" y="2476500"/>
              <a:ext cx="533400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>
            <a:off x="4957598" y="3352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" descr="Longt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4429769"/>
            <a:ext cx="5422900" cy="22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481874" y="4495800"/>
            <a:ext cx="258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or so courses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026272" y="5257800"/>
            <a:ext cx="3644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Thousands of courses, mostly online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070760" y="6019800"/>
            <a:ext cx="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84610" y="4957465"/>
            <a:ext cx="10788" cy="7158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229600" cy="9906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#18. Defend Your Program: Be Essential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81125"/>
            <a:ext cx="6185676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83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</p:spPr>
        <p:txBody>
          <a:bodyPr>
            <a:normAutofit/>
          </a:bodyPr>
          <a:lstStyle/>
          <a:p>
            <a:pPr algn="l"/>
            <a:r>
              <a:rPr lang="en-US" sz="4400" dirty="0" smtClean="0"/>
              <a:t>#19. Know the Winning Mantras</a:t>
            </a:r>
            <a:endParaRPr lang="en-US" sz="4400" dirty="0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"/>
          <a:stretch>
            <a:fillRect/>
          </a:stretch>
        </p:blipFill>
        <p:spPr bwMode="auto">
          <a:xfrm>
            <a:off x="1600200" y="1295399"/>
            <a:ext cx="3711024" cy="463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7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3886200" cy="990600"/>
          </a:xfrm>
        </p:spPr>
        <p:txBody>
          <a:bodyPr>
            <a:noAutofit/>
          </a:bodyPr>
          <a:lstStyle/>
          <a:p>
            <a:pPr algn="l"/>
            <a:r>
              <a:rPr lang="en-US" sz="4400" dirty="0" smtClean="0"/>
              <a:t>#20. Three Keys      </a:t>
            </a:r>
            <a:br>
              <a:rPr lang="en-US" sz="4400" dirty="0" smtClean="0"/>
            </a:br>
            <a:r>
              <a:rPr lang="en-US" sz="4400" dirty="0"/>
              <a:t> </a:t>
            </a:r>
            <a:r>
              <a:rPr lang="en-US" sz="4400" dirty="0" smtClean="0"/>
              <a:t>         for Success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8229600" cy="4876800"/>
          </a:xfrm>
        </p:spPr>
        <p:txBody>
          <a:bodyPr/>
          <a:lstStyle/>
          <a:p>
            <a:r>
              <a:rPr lang="en-US" dirty="0" smtClean="0"/>
              <a:t>Structure</a:t>
            </a:r>
          </a:p>
          <a:p>
            <a:r>
              <a:rPr lang="en-US" dirty="0" smtClean="0"/>
              <a:t>Software</a:t>
            </a:r>
          </a:p>
          <a:p>
            <a:r>
              <a:rPr lang="en-US" dirty="0" smtClean="0"/>
              <a:t>Operating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r="16713"/>
          <a:stretch/>
        </p:blipFill>
        <p:spPr>
          <a:xfrm rot="917951">
            <a:off x="3975438" y="857424"/>
            <a:ext cx="3440764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0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EOS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1733"/>
          <a:stretch>
            <a:fillRect/>
          </a:stretch>
        </p:blipFill>
        <p:spPr>
          <a:xfrm>
            <a:off x="457200" y="0"/>
            <a:ext cx="8610600" cy="6934200"/>
          </a:xfrm>
        </p:spPr>
      </p:pic>
    </p:spTree>
    <p:extLst>
      <p:ext uri="{BB962C8B-B14F-4D97-AF65-F5344CB8AC3E}">
        <p14:creationId xmlns:p14="http://schemas.microsoft.com/office/powerpoint/2010/main" val="114170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We Are on the Edge of History</a:t>
            </a:r>
            <a:endParaRPr lang="en-US" sz="4400" b="1" dirty="0"/>
          </a:p>
        </p:txBody>
      </p:sp>
      <p:sp>
        <p:nvSpPr>
          <p:cNvPr id="3" name="AutoShape 2" descr="data:image/jpeg;base64,/9j/4AAQSkZJRgABAQAAAQABAAD/2wCEAAkGBxQREBQUEBQUFBQUFRQUFhUUFBcUFBUUFBgXFhgUFBQYHCghGBolHBQUITEhJSkrLi4uFx8zODMsNygtLiwBCgoKDg0OGxAQGzAmICQsLCwsLCwtLDAsLCwsLCwsLCwsLC8sLCwsLCwsLCwsLCwsLCwsLCwsLCwsLCwsLCwsLP/AABEIAJkA8wMBEQACEQEDEQH/xAAbAAABBQEBAAAAAAAAAAAAAAACAwQFBgcAAf/EAEgQAAIBAgMDCAcEBwcCBwAAAAECAwARBBIhBQYxB0FRYXGRobETIjIzcoGyI0JDwSQ0UmJzktEUNWOCg6LCFSUWU3Sz4fDx/8QAGgEAAgMBAQAAAAAAAAAAAAAAAgQBAwUABv/EADURAAIBAwIDBQcEAwEAAwAAAAABAgMEEQUxEiFxEzIzQYEiUWGRobHBFELR8CM04fEVcoL/2gAMAwEAAhEDEQA/ANrL0eAcgNLU8IPEJYzGCNR0nhVMpYIqVFBEa23LdBqvtBd3eADvIg9pT8iDUqsD+uh5o8G8mHPF8vaCKNV0d+vtvOWBxFtOJ/YmQ/5hfuvVka0S2NWlPuTXzQq0jc1jVqnDzDcJibYphzH5a1YuzfmA3NeQH/Uemj7HOwHbY3CG0ajsTu2DGPFR2IXbBjHCh7IntQxjRUdkF2oYxYqOzJ7QMYqh7MntAxiKjgC4whPUcBPEEJajhJ4ghJUYJyFnqMHZPc1dgk69Qce1xx1ccdXHHVxx1ccdXHHVxx1ccMWar0ilsQkeixyAzzIjeiazJ8J86z6r2Fr+WGiqYvGW56pMarWwROOmkBs4ZepgVPjXN4M+tKrnEk0RsktUTqFSiNnmpSdUuUD2DaMsfu5HT4WI8qqVaafJl9Oc4d1tdGSeH3vxafi5vjUH8qtje1l5jkdQuI/uz1JPD8oEo95FG/YSp/MVfHUZLdDEdWqfuimP4N+MO3vIXQ/ukMO/Q+FOQ1b35X1LY6jQl34Y6f1EhBt/BPwmKfECPMU5DVovzXqWqraS2lgkICj+6mjfqDAnwNNQv4S8vky1UYy7k0xVsPIOvsNXq5pPfkc7eqgS7jip7r0alTls0VuNSO6Zy4ui7MjtBZcZQukEqgquLoHTDVQWTF0LphKoLJiqB0w1MWXEUDgGpiqz0DgEpBiWo4QuIUElDwk5CD1GAshBqjB2T29QSe1xx1ccdXHHVxxGO1NJCzY3kaia5A+ZA76y2kT4D51l1dxDVZ8Mo9PyUfGT3qp8keaqVONmpb4m2zpvgHmKvrvFJnsr7/Wl0MVkesSpM8nGJoGwdzMNiMAk0gdZCrMWV+NieYgjmp+laUp0lJ74N6hYUqlBSeUyl7s7FONn9ErhCVZsxFx6ttLX66z6FHtZ8OcGdb27rT4E8Cm8+774GVY5GVyy5wVvwuRrfsqbi3dFpNk3Ns6ElFsYYLZ8sxIhikktxyIWt22GlVwpTn3VkpjTlPupvoj3GbNmh99FJHfndGUH5kV06U4d5HSpzh3k11WBpVYB1ccPMNtSaP3csi25g5t3cKtjXqR2ky2FapDuya9SUw2+eLT8QN8ag+VqvjfVV55GY6jcR889STh5QJPxYI3+ElT43q+GpSj5fJ4GFqs334p/31H8G+uFb3kUiHqsw7wQfCnIav72/uWRv7eXehjp/V9iQg25gn9mfJ8d18xTcNWi/NfYtVS1ltLBIQKr+6mjfsYE+BpqF9CXl8mWRoxl3Jpi3oJBzX7DVquKTJdCoj0Ow4g91EnTls0Ria3QomKrnTOUxdMTVbgGpi6YigcCxTFlmoHAJSFFloXENSFVkoeEJMMPQ4JyEGqME5CvUEnXrjiIdqcSFGN5Gon3WCt0VblEktNGP8M/Uayaj5mNrzfaRXw/JS5GpScjEijad49mticK8KMFLAAE3toQebsp6tBzg4o91c0nVpOC8zMcXyeYxb5RG/wvYn5G1ZUrCr8DClpdeO3M0HYmFeDZgSUZXSGTMLg2NmPEVp0YuNJJ74NilF07bEt0mZ7yVj9P/wBJ/wDjWZp6/wAr6GRpn+x6Mc8rh/S4+qEfW9FqPfXQs1bxV0Lxi8THsvZ4ZI8yoEFl0zM1hmZus89aEpRoUspbGnKcbWhlLYit39/YsZIIJofRmTRbsJEY/sm4Fr9lU0b2NV8LWCihqMK0uCUcZ9Sp8ou7qYSdHiFopr2XmRltcDqsQR86TvaCpyUo7Mz9QtlRmnHZlqXdLZmIH2Lrc291OCf5STbup39Lbz5r6MeVlaVFiL5/B/8Ao0xXJan4WIcdAdA3iCPKqpabHyYE9IX7ZfQqu8+58uBRXd0dWbIMtwb2J4HsNKV7R0Y8WRC5spUIqTeckBhsM8jZY0Z26EUse4UrGMpd1ZFIxlJ4isi+L2VPELywyoOl42Ud5FFKjUj3kwpUqkVmUWuqYzqsrOrjh7htrzx+xNItuYObdx0q2NepHaTLYV6kO7J/MlsNvri0/ED/ABoD5Wq9X1VfEZjqNxHzz1JXD8oUn4sEbfCSp8b1fT1KS8vqXrVp/vin/fUk8Pvthm9uKROyzDwI8qdhqXUsjqdu+9Fok8PvDg34TZfiBHmKZjfp+ZfG7tJbTx1JLDTxv7uaN+xgT3A1crmLL4OnPuTT9R2I2FF2sGW9nJHvpCOOlEsPYjLW4qk1C4kqQsslA4hpiivQ4CyHmqMBZIV2pxITbG7tRS7r6Ax7yKpykN+kJ/D/AOTVh13hmRra/wA0en5KcurKOllHeRSLl7S6r7mTGGeRsW/G0ZMPgnkhbK4ZADYHiwB0NadzUdOm5Lc9je1ZU6LlHfkZ9h+UjGL7XoX+JCPpYVmLUai3SMhapXXu+X/hoqY8z7NaZgFL4d2IHAXRuF61Iz4qXF70a7qOpbOT84v7GeclC/prHoibzWs3TvEfQyNLX+bPwC5WD+mp/BX6mqNR8RdAtVf+VdCybn71w4mBcPiiokCiO0lskq8BYnS/VTdtcxqR4Zb/AHHLS7p1aap1N9ufmDtfk6jLekwcjQyA5lU+smYajKeK69tRUsY54oPDIq6ZHPFSeGULeTEYsP6DGu5MZzANYjXTMp5wazriVbPBUZlXM62eCq9iHiF2HaPOqId5CpsXKZjXhwitE7I3pVF1NjwOlbl5OUKeYnpNSqShSTi8czL8dtzE4lFimkaQZgVBAvm9kagddZEq9SqlCTyYdS4q1VwzeTWMLDBsjBZmGoAzkD15JDzD58OgVsxjC2p5/rN+EadnRy/X4shcBymRSPknhMaNpmzCQAH9tco076ohqEJPElgWp6rCb4ZxwvmRXKJuskQGKwwAjYjOq+yC3B16j/Sqb22SXaQ9RfULSMf8tPZ7/wAgbhbrQY3DytMHDLJlDI2UgZVPDUcT0VFnbU6sG5e8ixs6dem3LfPkSuJ5L4z7nEOOgOqv4rarZadDyZfLSYvuyKbvLurNgSDJZkY2Drwv0EHgaRr2s6XN80Z1zaVKHe294jJu9iVhE/oyYSofOpUjKecgG47qGVtUUePHIrdrVUO0xy95HI1DCQo0O8Hq6DKWuyjKvtNqPVHWeFMQll4REY+0srPwLptLDwshxECRS4dXjLKg9HNCARmRhzhhcXPTTz4X7S5r6o1q9Ok4drTinDKzjk0s818cnsKxphYMRnniEshQrHKSqgFhmAYEn2emjWFFSBj2cKMK3FKKbxyfJb+/oTG6e2GxMbxym7x6hudlPT1386YoVGmOabdyuYShN5a8/eiUSStJoaTHCS1W4liYuklA4liYqHoMBZIh2pxIUbG7tUz7j6ERftIqfKU/6Sn8IfU1ebu5Yl6GZrPjR6FSwbj00ZYgASISTwAzC5NZ6n7a6mdRSUln3mm8oe1IZdnuIpopDnj0SRWPtX4A1qXk4yovDyeiv61OdBqMk9tmZJWIeeNrwPq7FH/pG+g16FcqHp+D01LlZ/8A5KZySL+lydUR+paz9O776GdpXivoe8oTIdqxCbWMLCH1I9Qsc2o14E0V5w9vHi2I1Bx/Uri25Z6eY5373Migw4lwiN6rfaDMz+oRo2vMD51N3aRjDiposvrGFOHHTXUg91N6sTBLHGrNJGzKvo29bRiB6h4g9FUW11UjJR3Qra3lWnJRXNe7+C28ruEUwQy29dZMl+lWBJHeo8ac1CCdNS9w/q0FwRl55wZhhxd1+JfMVlUu+uphGq8rZ/Q4/wCMPpete/8AC9Tf1bwo9fwzNt3gDjMMDw9PDf8AnWsmh4keq+5jW/ix6r7mg8r7n0MA5jIxPaF08zWnqL9hdTY1Z+xFfEy6scwTXNkn0+wWD62gmA/0s2X6RW5S/wAlt6M9BSfHYvi9z+gjyR/qk38Y/QlBp3hvqRpXhS6/gzv0eKw7GwxEJvfhInhpWe+2g+WV8zGiqtLlzXzRpu1GebYbNiR9p6EMcwscwIykjmJ0761J5lbNz3wblXinZ5nvgieS7aYlilwctiLMyg86Po6dmt/8xqiwq8UXTkL6ZVU4yoy/udyu4LdV22kcKb5Ua7N/gjW/aRYdppWNq+34PJfYSjZydx2X9wWLlIx0UJjggRFkGWRnVQGQL7ABHAm1+wDppy8qRjiKXPca1OpCmlTglnfp7iqSbbldHQsAJCDJlVVLkcM5A1qhVZNY95kzuqkouPv35b9RzNtsvhUw5jULG2ZWUsDc3vmuTe+Y9FXqpmKiRO64qCouPJc1jP8A0nOTpv0hx/hnzFXUX7Q7ofiy6FrBrc8jXFVNCwkLIaBoNCwagwGRTmmkKtjeR7a9GvdUzjmDREZYkmys8p0B9LFKNUdCtxwupv4hvA15a/TTUhPWKb44z8sYKKxrLZkoGuJOrjiVj3jxSxeiEzejKlMhsRlItbUUwrqqo8OeQwrqqo8PFy2Pd3dvyYGRnhCMWXKQ4JFr30sRrpUUK8qLyjre5lQbcceoG8O2Wxk3pZFVWKqtlvb1efWur1u1lxYIuK7rT42XDdTlAEcYhxgJCjKsijMcvDK68/aKet75Y4anzNG01FRjwVfn/JYMPt3ZSN6RGhV+kRkN9NNKtbr2k0Nxr2cZcSxnoUrf7eoY1kSG4hjJNyLF3Oma3MAOHaazry5VXEY7Izb+8VZqMdl9Ss7PF5ox0yJ9QpWl311QhBZkjT+V0/okX8YfQ9auo+Gupu6t4S6/hmWQSlGVl4qwYdqm48qyIy4WmjBi2nlGv7zYIbU2ej4exYWlQX4kAho+o8R2ityvDt6OY9UejuYfqrdShvv/AMMlGz5c+T0Ume9smRs1+jLa9YqpTb4cczz3ZzzjDz0NbxEH9g2M6PbMIWU6/iS3Fh06t4Vttdjb4fkj0DgqFm4v3P5sZckn6nL/AB2+hKp07w31/CA0rwn1/CHe6G/C4yQxSIIpLXWzXV7cQLjQ9VWW92qr4WsMO0v1WlwtYZXOUvbmIznDOixxGzAqSxlW+hzG1hcajpHGlr6tNexjC+4nqVxVz2TWF9ym7H2i2GnjmTijA26V+8p7RcUhRqOnNSRm0arpzU15G2YzHQQwvjbD1ol9bgXAuUTtJa3/AOVvylGMXU+B6aVSnCDr/D/wxHH4555XlkN2dix6NeYdQ4V56dRzm5M8tVnKpJyluwEarIyKGh1h4mc2RWY9CgnypmDb2IVKc3iKb6F13JwEkExklXKpQra4zXJBGnNT1GEk8s3NKsq1Go5zWFj1LKHBJ1F+i4uO0VpfqfLBrdim9+Yta1XqSksoqcXF4YohqGShW9DgIi3NNIVYg1GgGJyrHLEYcQpaM+yR7SdFuzmNZ9zZcecLKfkX8dOrDs6vzIGXcfDn3eKZeqRR56VkS0nHv+Qp/wDG0X3ZjSTk+kt9nPE/eP60vLTpLZlctJnj2ZJjDEbj4xeEav8AA6/8rVTKxqrbmUy024Wyz0ZG4jd/FJ7WHmHWI2I7xpVUrarHeLF5W1aO8H8mMZIGX2lYdoI86qcJLdFTi1uhOhBOrjjq446uOPVNjcaEc9TnBw6xW05pUCSyu6g3AZi1jwvr20c605rEnkslWnKPDJ5Q0qsrLBuvvZNgSQtniY3aNjYX6VP3TTVvdSo8t0OW15OhyXNe4u8fKbhyLmKUN0eqfG9aC1CljzNRarS3wymb3b3SY4hbejhU3CXuSf2nPOermpG5u3V5LkjNu72VfkuSLPyZbVgiwkqSzRxuZWYK7qpIyIARc9IPdTVhUjGm03zz+EO6bWpwpNSklz838EZ3gcU0MiSRmzIwYHrGuvVWZCbhJSXkY8JuElJbo1Te3DLtHZq4iIXdF9KttSAPeJ4HTpWtm4iq9Hij1Ru3UY3Nuqkd1z/lGSVhnnzVtvQmXY8MUdmkKwHLcA2FiSb8K3a0HOgox35HoqtKdS0jGK58inwbosBeeRIxz638TYUnGwe83gTjpUks1ZJIWA2fh/vGZh/mHhZfOjStaXx+v/AuCxo7+0/70X3JnCYnESBBhoI4llv6MzMF9JlFzkQanSmFUm8KMcZ2z/BfG6qySVGCintnz9Bshkkwss+Ill+yl9E0UeVNbj7+vT0VClJxbb2eMCcqlWpRlUqzfJ4aWF9QNp4JcJLhpcO7lZVEgDkFhqLhiALg386saxhoVrUla1adWlJ+1z57/H5l6Y6D5jyP51o2+zPR1/JhKavZUhShCIx6aQsxFqJAMSNEgQLUQJ5lqGk9yVlbBq5HAkdhNA6NN7xDVWa2YqmMkHB2+dj5iq3a0n5Fiuai8xQ7Rc+0Eb4kv+dVOyg9mH+qk+8kxCVYH97hoW68oB8qonpsZe5+gLqUZd6CGcuwcA/GBk+ByPC9vClp6TF/tXoyt0LOX7WvmMMTufgrErNOlhf1gGHgo86VqaSlzw0B/wDH28uUZv8Avoh/ufu5h5MEhmiWRiX9cizEZiBqNeFTC2pKKTSHo2VBRUXFP4j6bcHBPwV0+GQ/8r0LsqL8iqWmW7XJNdH/ADkjsRyaQ/hzSD4greVqqenQ8myl6TT8pMi8RybSi+SaNviBX+tUvTn5SKJaTP8AbJEVPuTi1bIFjdrZsqypmy8L2Yg2qmVhVRRLTLhbLPR/zgj8Tu5i4/aw8unOELDvW4qqVtVjvFi8rWtHeL+QzgwUjvkRGLHTKAb342tQxoVJPCiwIUKs+7Fv0PZdnyq2Vo5Ax1ClGBI6bWqHSmnhpkOjUTw4vPQksHutiJNSoQdLmx/l499Xwsqst+Q3S06vPyx1/jcm8Fh1wQtJjnTnyRvb/bqfCnIU40V7U/Qehbwt+/V9F/HMZHbuDg/V4M5/abTxa5oP1FCn3Ilf6q1o+FDPX/uWMMXvdiH9krGP3F1/mN6pne1HtyKKmpVpbcuhDYjEvIbyMzH94k0tKcpd5ic6kpvMnkAUBWaVsfGQw4TAnEHJ6uIAkDevCZCQsgj4m4vrY20rZpyjGnDi/wDDWozhTo0+Pl3ufms7PBEYfaMEWFmw7O8xkmD50GUFVy8S+tzY82l6CMoqLjnOWJ9tRhRlSk28vPL/AKMcdtNsRKrMAAoVEUcEReCjp7eej4siFe4lWqJvZYSXuRp/3R2nyFatt5nr6+yCSr2UoVoQyMamULMSYUaBEyKIEC1SQdXEHVxx1ccdauJOtXEHVxwLoCCDwOhqJJSWGSm08oj49ionunnj+CeQD+ViR4Us7Sl5fcvVzUXmOFXFL7GNlPVLHFIO/KD40Dso+TYau5eaCbam0IwSGw01h7JjeJj/AJg5F/lVUrOaWUyyN3FvmhrHvvPa8mFHR9nMDY9DKygg0nkbIHam3GxEqyIrqyi1yRcG99LdFA2cPJ9sYqRbPK9gOAITvy8anLJIo7VjgcMZFD621u1yCOHGhbS5sGU1FZkzp99ZCB6NADa2ZyWbupGd8/2ox6uqSz7C9WROK23PL7crW6B6o7hSk7ipLdiFS7rT70hhVIsdUHE3sXdPFYtQ8Mf2ZJHpGYKumhtfU69ANMUrWpUWUuQzRtKtVZiuXv8A7+C3bO5LTxxE9v3Yl8Mzf0pyGnL9zH6elP8AfL5Fhg3T2dhBmkVNPv4hwfAkL4UzG2o0+ePmNKztqSzL5t/1GQz29I9uGZrEdFzasveTZ5qpjieA0q6JRIcwnUdoq9ALvI15fYXt/IVr23me2rbINKYZUhWhCIxqZQsxNhRAgEVKIAIqSDy1SQdauOOtXHHWrjjrVxx1q4461ccdauOG2JkYGwsOs6mkK91KMuGGByjbqSzIYzygLeRu0k2H9KSlVnLdjcacY7Ir20tu4b8NizjgYlLA24Kx9m3zqiVWEd2V1LilT70kQf8A1eQD7NFQn7znMdehRp40rO9gu6siNTVKa7iyNJ5ZJPeSO3UDkXuW1LTvKj25CNTUa0tnjoJpEo4ADspdylLdicqkpc5PI72bs2TESCOBS7m9gCBw4m5IAqYQlN4iiacJVJcMVzLns3kwnaxnkSIdC+u3Z0X+Zp2GnyfeZoU9MqS5zeCy4Tkzwij7QyyHrbKO5R+dNRsaS35jcNMpLdtlK393VGBkRoixikuBm1KsOKk84sbjsNI3dsqTTjszOvbRUGnHZmg8mp/7ZF2y/wDuNWhZeCvX7mrp/wDrr1+5nO0t9sbKSDNkFyMsYCDo4+141nVbuq5NZwY09Qrz88dCKTDTTksFllsCS1mewGpJaqlGc+fNi3DUqc+bG6iiiihiyVcitjiLiKujsAt0a/H7tfl5Cte38z21XuoUQUwytCtCSRrCmULtCbCiBAIqSDy1SRgEipOweWriDrVxx1qk44LQuSjuyVFvYJo7C7EKOkm1Lzu6cduZcraW8uRE4zeTCxaGT0h6IwW/3cPGs+rqsVs/yVyq21PeWen9/JBY3fg8IIgOtzc9w/rWbV1OUtvqUS1JR8KCXUgcXt/ESA3ly351Vb26BppSyvahVHU66Tzh+hFSjObyFnPS7FvA6VTO4qT3YvUu61TvSHWD2fLL7qN3+FSRp1ihjTnPZFUac57LJNbsboTY5S8bIsatkLMTe4AJso46MOirqFrKqsp8hi3s51llbFeYWJHypeSw2hRGtcmWzYjgfSmNDIWkGcqC1hwFzWxZQj2Wccze0+lB0uLHPnzKfyYf3inwSeVJWPi+ghp3josvKZvHicNPHFh5PRq0WZrKuYksw9ogkaKOFqbva86bSixrULqrTqKEHhY/L/grO5e0cVLtGG0sjktd8zMw9Hb1sw4cPG1K2tSpOqssUtatWdePNv39PMs/LDiV9HBH94uz26FAy+beBpjUZLhS+I7qs1wxj6k3yaf3bF2y/W1XWXgr1+4xp3+uvX7hLsPZuD9Z1hU3vmmfMb8dM50+Qo+yo0+bS9Tlb2tHm8ev/RltffjBiKSOIs5ZGUZEKrcgji1vChldU8YXMprajbqDjHnyeyMqVaz4xwsHmmxVRViQDYvEKvSAzzNfg92vy+kVp257ep3UKoKYZWhW1CER7CmEUCTCiQLQJFEQDauIPCKnJANq5tJZZyWXhCGLxcUIvLIidp1+Q4mkql/Th/0tlThTWakkiDxm+mHT3avKem2VfHXwrNq6v7n8iiV5bw7qciCx2+uIfSPLEP3Rmb+ZvyArOqX9SW3IWqalVfKOEvgQWKxskpvI7P8AExPhSsqk5d5ic6s5955G9AVktu/u5PjSwgVSEIDMzBQua9r854HgDV1G3nV7pfQt6lZ4giZ3M3QXGSTrNIyiBlU5LesSXB1PAep41fbWqqSkpPYZtLNVZSUnsaFsrc3AxapEsjDQtI3pCDx4E5QflWjC2pR2Rq07KhHZZ68/+ELtPlFwqIyYeN3uGW4URpwtfXXwqmd7TjyXMXqajRSxBZFuSIfoMn8d/ojrrDwn1J0vwpdfwjI34ntNZM+8zAWxsnJl/dg+OXzrZsvBXqej0/8A1/mUXkv/ALxT4JPKkLHxfQzNO8c0zbu6+GxUyy4nMSq5AufIpFydbWN9emtSrQhUacjXrWlKrPjn7sf35ixwKYKBjg8MGYD2EsrNbpZtW8TU8Kpx9iIfZxoQbpx/kxTbu1JcVO0k/tezltYIBwQDmtrWFWqSqTzI81cVpVZuUjWeTT+7Y/il+tq17LwV6/c39O/116/cyTHazSXNznfU6n2jWa+cnn3v7nm6zfG+o8wOw8RN7qGRuvKQO82FWxpyeyJhbVp92LEcVhHikaOQZXU2YXBsei40ouFp4ZRVhKnJxlujxFqyKKGxzDHc1clgiK4ma3hh9mvYv01oUD3Mu4hZRV7ASFLUIQwYVemUMTYUSYIBFFkE8tUnAkVJAx21iTDh5ZF0ZUOU9BOgPjSWoVHCi2jnLghKa3SMmdiTckknnOp768e23uYTbfNj/ZWwMRitcPEzgGxYWCg9BZiBz1dToVKnOKLaVCpV7iyWzZvJfM1jPKkY/ZS7t36AeNOQ0+X7mP09Lm++8DfZ+7UKbYGFa8sarc5za5y31y25zUQt4RuODdYBhawVz2b5oY8o+FSLHFIkVFEcfqqAo1B5hVV6lGphe4qv4RhWxFYLPyNr6mJP70Q7g39ab0/uPqN6Su++n5M/xeNkSWYRu6h5GLBWKhrM1r248T31nTqSjKST8zNnUlGUuF7s0zki/UpT0zt9Edaen+G+v4RsaX4T6/hGSE1jt5eTBNe5JP1B/wCO/wBEdbVj4Ru6V4Uv/t+EZCeNY0tzCRsvJtpstT+9MfE1tWfgr1PRafyt16lF5Lv7xT4H8qQsfF9DM07xyS5XnP8Aa4hc29CDa+l87626au1CTTjgPVG+2S+C+7J3ky3lM0Zw8zXkjF0Y8Wj6Cecr5EVbZXHHHgluhvTrpzXZy3W3Qi+VDd3I4xUQ9V/VlA5n5n+fA9YHTVd7Q59ovUW1O2w+1j6ll5ND/wBuT45fqNM2fhL1+49pv+uvUcMdnYQkn+zoxJJOjSEnU9LGrP8AFT9yCf6WhzeE/r/IxxfKHhk0iWSTsXIv+7XwoXcw8iipq1CPdyzO9rYz+0YiSW2XO2a172+dLv2pNnm7qt2tWU15iMaXqxIW3eESeGg0rmO0qWEabhR9mvYvlT9A9a+4hdRV7BQdqEIZMKuTKGJkUWQQCKLJAJFTkjAJFSQQ29xtgpf8o72FZuqeCV13ihP0+5l5FeXaMM1TcCYw7ImlW2ZTM4vwuqi1+rQVsWj4bfPU3rB8FtKS+L+hR9ob5Y2c2adlB+7EAg15vV1PzJpCV3Wn5/Izp3tefn8h/wAmRLbSUsSTkkJJNzwHEmrLJt1ufuLdObdfL9wlynNfaMnUsY/21F94pGpeP6Fq5HV+wxB/xVHcv/zTWn9x9R3Sl7EmZdO13Y9LMe8msup331MPOeZrPJNpgJP40n0R1r2Phepu6X4Uuv4RkQrGMI17kia+BkHRO/iiVs2DzSx8Te0rwpdfwii4jcnGCZo1hZhmID6BCL6NmJsNKQlaVeNpIzHY1lLhSyaJi0XZeyGQsC4jZAR96WS/s9V2J7BWk8UKGPcvqa8kra1cW+ePqyhcmThdoKWIACSak2HDprPsX/l9DL05pV+Y75UsZHLi4zE6uFiCkowYBs7Gxtz60eoSUpLDJ1OcZVsxeeS+7Kts/FvDKksZs6MGB7OY9IPAjrpSk3CSkhCFRwkpLdFm2zv3iMSjR5Y0jcWIC5iQetvO1OzupzWMLA3X1KpVi44STIBMZIECCRwgvZQxC68dKrTeMZEO2mo8KbwAq0SRS2KKtWJANiyLV0UA2SeBwZbgpPYCancdt7eT2WSx7L2I7MM6lV4knS46AKOMG9zXt7KbkuJYRboRfXm5uwU9TWFk15vLwLgUZAdqgkZsKuKWJlakEArREAEVJAJFSDggd9f1J+tk+qs3U3/i/vwKbv8A15en3M0IrzzRhJmt7gxRnZNprCNjNnucoykkG55q1bRJ0MPbmeksFF2vtbcwP/EWysFpAqFh/wCTHnJ7ZDof5q7t7eltj0I/UWlHu/Tn9f8ApUeSzXaP+nJ+VJ2TzWb6mfpnjeg25Sgf+oy36E7sooL7xSNR8dlx5MEMOzppXFlLvICedEQC/eG7qdsVw0m2P6d7FCUn1+hk1Y7MI13ksFtnSH/FlP8AtX+lbVl4PzN3TFijLr+EZCKxTCLFudvS2Akb1c8b2zpexuODKenU0zbXLov4DdpdOhL4MuGJ5VI7fZwOT++ygX+V6dlqEPJM0JarHHKJRN4d4Zsa4aZtF9lF0Rb9A5z1ms+vcTqvnsZdxczrPMvkRYFUC4SijSBbFAKtSBHWGwbv7CM3YpNWxg3sgo0qk+6myVw26+Jf8PKOl2C+HGr40JvyGYaZcz/bjqS2G3Kf8SVF6lBbxNqvjbv3jUNFl++aXT+olsNuhAvtGR/nYeFXxtmMx0q1j3m36/wS2F2LCnsQoOtvWPeb1crcap29tT7sF/epJRxW4WHYKsVFe8Y7T3IUEXTrUqEURxtiwFEQGBQ5CDtUEjQirslIBFTkgArRZIwAVqcg4AIoiCu79fqh63Ss3Uu4ha95W0uqM3IrDaMFGlbPW27z9aSeLmn48rV9Gb9JYsH6/cy8isdoxMkzubtZcJjI5X9jVHIFyFbS9urQ1fa1VTqJsas6ypVVJ7GrbUw2zsRlmxBgew0cyAerxsbH1h21sTjSn7UsG9Vhb1MTnjrkqG/G+kTwnC4L2CMruoyplH3Ix0dfDopO6uo8PBTELy9g4dnS/vQzussyB9h9szxxeijmdI7klUbKCW43I1NXRr1Ix4U+RbGtUjHhTwhkiE6AE9gvVai3siuMXJ4SHkOyZm4Ifnp51dG1qy8hqFjXltEfQbuOfbZR2XJpiNhL9zGoaVN96SX1/gcPsSNFJJJIv1VdGyprfmNx0uit22K7H3U9KivJKFza5VFzbtP9KCOn5e4rHSX++XyLBhd0MOOIkk7TlH5U3DTl7mXRsLaPeef78CXwuxoY/YgjXrIzN3m/nTULFR8ki+MLeHdgv71JBYz027BamFbxW7LO3fkgxEOe57T+VGqUF5AupJ+YoqAUXJA8xULUZCwGBQtkiirUZCwGBQhCgFCyQgKgkK1QSNSKtKgCKnJAJFFkgArU5IwAVosg4Kvv+bYZR0yL5MaztQ5pCOovFv1kvszPCKyGjCTLW29UY2Z/ZFRy5QqzHKFBLX01ufCrnWXY9njyNZX0Fbdkk84KcRSLRmJgEVU0GmARUEikOHdz6is3wgnyo4wlLZBxhKXdWSZwO75I+2DK1/Z4acxNPUbNNZmattpqlHiqZXwJOLY8Kfdv2601G3pR8jQhY0Iftz15juIKCAtgo42Xw0FXJJDMYqKwlgb4rGCK7vcr+6pNugWqQhrFtJ5nVIIWYsbDOQg7Ta9hUxTk8IFtJZZLLu1ipPeSwxDojVpD2Xaw8KYVrLzZS668kWbZmB9CgXNmtwsioB2BaZp01DYpnNz3HoFWAHoFccEBUZJwEq0OQhQLUZJwGBQtkhqKELAoBUBBgUJIYFQSEBUBBVBOBqRVpUCRUkAEVIOASKkgAiiIKrygITh06BIL/wArUhfc8Gfqif6df/b8FBWFmNlUsegAnyrMa9xgwjKXKKyPoN28S/CJh1tZfOu7Cb8h6np9xLaPzJCDciU+8ljTqW7n8hRRs5vd/kchpFT98kvr/H3JPD7lQj2zLJ3IKYhpqe+X9BmOnW8e9JslMNu7AnswRdr/AGh8dKbhp8F5L7l6pW8dofMkVw9tAbDoUBRTKtoot7Z+SwRm09htISY5jGT0oH8SaiVsm+TJVdrcjpdz7qS2JnZxqLsES41sVQC4qHarG/MlV3ki8FJe9JDR7tRR6M9/yFScTm6GAyoZWHrMAFH7Kf1PHupm1XNsXr7IsYFOiwQFQcEBXE4PQKgnAQFRknAoBQ5CDAqGyQ1FCSkGBUMLAYFCSEBUEhgVAQQFQSFaoOGpqxFYJoiGAakgA1IIJqUQQ29n6pJ2DzFK3WxRef6swNge6FUU9hiz8ND3FcKsGme4bhT1PYSnuKGrAQakg6uIPK44FuB7K57Embw1kI0R0f8A73VJxc9keyflTdr5i9fyJCmhYKoJPRUBBCuODFCSGKhhBihJDFQSGKgIJaEkMVDJCFQSghUEhVxx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8763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REBQUEBQUFBQUFRQUFhUUFBcUFBUUFBgXFhgUFBQYHCghGBolHBQUITEhJSkrLi4uFx8zODMsNygtLiwBCgoKDg0OGxAQGzAmICQsLCwsLCwtLDAsLCwsLCwsLCwsLC8sLCwsLCwsLCwsLCwsLCwsLCwsLCwsLCwsLCwsLP/AABEIAJkA8wMBEQACEQEDEQH/xAAbAAABBQEBAAAAAAAAAAAAAAACAwQFBgcAAf/EAEgQAAIBAgMDCAcEBwcCBwAAAAECAwARBBIhBQYxB0FRYXGRobETIjIzcoGyI0JDwSQ0UmJzktEUNWOCg6LCFSUWU3Sz4fDx/8QAGgEAAgMBAQAAAAAAAAAAAAAAAgQBAwUABv/EADURAAIBAwIDBQcEAwEAAwAAAAABAgMEEQUxEiFxEzIzQYEiUWGRobHBFELR8CM04fEVcoL/2gAMAwEAAhEDEQA/ANrL0eAcgNLU8IPEJYzGCNR0nhVMpYIqVFBEa23LdBqvtBd3eADvIg9pT8iDUqsD+uh5o8G8mHPF8vaCKNV0d+vtvOWBxFtOJ/YmQ/5hfuvVka0S2NWlPuTXzQq0jc1jVqnDzDcJibYphzH5a1YuzfmA3NeQH/Uemj7HOwHbY3CG0ajsTu2DGPFR2IXbBjHCh7IntQxjRUdkF2oYxYqOzJ7QMYqh7MntAxiKjgC4whPUcBPEEJajhJ4ghJUYJyFnqMHZPc1dgk69Qce1xx1ccdXHHVxx1ccdXHHVxx1ccMWar0ilsQkeixyAzzIjeiazJ8J86z6r2Fr+WGiqYvGW56pMarWwROOmkBs4ZepgVPjXN4M+tKrnEk0RsktUTqFSiNnmpSdUuUD2DaMsfu5HT4WI8qqVaafJl9Oc4d1tdGSeH3vxafi5vjUH8qtje1l5jkdQuI/uz1JPD8oEo95FG/YSp/MVfHUZLdDEdWqfuimP4N+MO3vIXQ/ukMO/Q+FOQ1b35X1LY6jQl34Y6f1EhBt/BPwmKfECPMU5DVovzXqWqraS2lgkICj+6mjfqDAnwNNQv4S8vky1UYy7k0xVsPIOvsNXq5pPfkc7eqgS7jip7r0alTls0VuNSO6Zy4ui7MjtBZcZQukEqgquLoHTDVQWTF0LphKoLJiqB0w1MWXEUDgGpiqz0DgEpBiWo4QuIUElDwk5CD1GAshBqjB2T29QSe1xx1ccdXHHVxxGO1NJCzY3kaia5A+ZA76y2kT4D51l1dxDVZ8Mo9PyUfGT3qp8keaqVONmpb4m2zpvgHmKvrvFJnsr7/Wl0MVkesSpM8nGJoGwdzMNiMAk0gdZCrMWV+NieYgjmp+laUp0lJ74N6hYUqlBSeUyl7s7FONn9ErhCVZsxFx6ttLX66z6FHtZ8OcGdb27rT4E8Cm8+774GVY5GVyy5wVvwuRrfsqbi3dFpNk3Ns6ElFsYYLZ8sxIhikktxyIWt22GlVwpTn3VkpjTlPupvoj3GbNmh99FJHfndGUH5kV06U4d5HSpzh3k11WBpVYB1ccPMNtSaP3csi25g5t3cKtjXqR2ky2FapDuya9SUw2+eLT8QN8ag+VqvjfVV55GY6jcR889STh5QJPxYI3+ElT43q+GpSj5fJ4GFqs334p/31H8G+uFb3kUiHqsw7wQfCnIav72/uWRv7eXehjp/V9iQg25gn9mfJ8d18xTcNWi/NfYtVS1ltLBIQKr+6mjfsYE+BpqF9CXl8mWRoxl3Jpi3oJBzX7DVquKTJdCoj0Ow4g91EnTls0Ria3QomKrnTOUxdMTVbgGpi6YigcCxTFlmoHAJSFFloXENSFVkoeEJMMPQ4JyEGqME5CvUEnXrjiIdqcSFGN5Gon3WCt0VblEktNGP8M/Uayaj5mNrzfaRXw/JS5GpScjEijad49mticK8KMFLAAE3toQebsp6tBzg4o91c0nVpOC8zMcXyeYxb5RG/wvYn5G1ZUrCr8DClpdeO3M0HYmFeDZgSUZXSGTMLg2NmPEVp0YuNJJ74NilF07bEt0mZ7yVj9P/wBJ/wDjWZp6/wAr6GRpn+x6Mc8rh/S4+qEfW9FqPfXQs1bxV0Lxi8THsvZ4ZI8yoEFl0zM1hmZus89aEpRoUspbGnKcbWhlLYit39/YsZIIJofRmTRbsJEY/sm4Fr9lU0b2NV8LWCihqMK0uCUcZ9Sp8ou7qYSdHiFopr2XmRltcDqsQR86TvaCpyUo7Mz9QtlRmnHZlqXdLZmIH2Lrc291OCf5STbup39Lbz5r6MeVlaVFiL5/B/8Ao0xXJan4WIcdAdA3iCPKqpabHyYE9IX7ZfQqu8+58uBRXd0dWbIMtwb2J4HsNKV7R0Y8WRC5spUIqTeckBhsM8jZY0Z26EUse4UrGMpd1ZFIxlJ4isi+L2VPELywyoOl42Ud5FFKjUj3kwpUqkVmUWuqYzqsrOrjh7htrzx+xNItuYObdx0q2NepHaTLYV6kO7J/MlsNvri0/ED/ABoD5Wq9X1VfEZjqNxHzz1JXD8oUn4sEbfCSp8b1fT1KS8vqXrVp/vin/fUk8Pvthm9uKROyzDwI8qdhqXUsjqdu+9Fok8PvDg34TZfiBHmKZjfp+ZfG7tJbTx1JLDTxv7uaN+xgT3A1crmLL4OnPuTT9R2I2FF2sGW9nJHvpCOOlEsPYjLW4qk1C4kqQsslA4hpiivQ4CyHmqMBZIV2pxITbG7tRS7r6Ax7yKpykN+kJ/D/AOTVh13hmRra/wA0en5KcurKOllHeRSLl7S6r7mTGGeRsW/G0ZMPgnkhbK4ZADYHiwB0NadzUdOm5Lc9je1ZU6LlHfkZ9h+UjGL7XoX+JCPpYVmLUai3SMhapXXu+X/hoqY8z7NaZgFL4d2IHAXRuF61Iz4qXF70a7qOpbOT84v7GeclC/prHoibzWs3TvEfQyNLX+bPwC5WD+mp/BX6mqNR8RdAtVf+VdCybn71w4mBcPiiokCiO0lskq8BYnS/VTdtcxqR4Zb/AHHLS7p1aap1N9ufmDtfk6jLekwcjQyA5lU+smYajKeK69tRUsY54oPDIq6ZHPFSeGULeTEYsP6DGu5MZzANYjXTMp5wazriVbPBUZlXM62eCq9iHiF2HaPOqId5CpsXKZjXhwitE7I3pVF1NjwOlbl5OUKeYnpNSqShSTi8czL8dtzE4lFimkaQZgVBAvm9kagddZEq9SqlCTyYdS4q1VwzeTWMLDBsjBZmGoAzkD15JDzD58OgVsxjC2p5/rN+EadnRy/X4shcBymRSPknhMaNpmzCQAH9tco076ohqEJPElgWp6rCb4ZxwvmRXKJuskQGKwwAjYjOq+yC3B16j/Sqb22SXaQ9RfULSMf8tPZ7/wAgbhbrQY3DytMHDLJlDI2UgZVPDUcT0VFnbU6sG5e8ixs6dem3LfPkSuJ5L4z7nEOOgOqv4rarZadDyZfLSYvuyKbvLurNgSDJZkY2Drwv0EHgaRr2s6XN80Z1zaVKHe294jJu9iVhE/oyYSofOpUjKecgG47qGVtUUePHIrdrVUO0xy95HI1DCQo0O8Hq6DKWuyjKvtNqPVHWeFMQll4REY+0srPwLptLDwshxECRS4dXjLKg9HNCARmRhzhhcXPTTz4X7S5r6o1q9Ok4drTinDKzjk0s818cnsKxphYMRnniEshQrHKSqgFhmAYEn2emjWFFSBj2cKMK3FKKbxyfJb+/oTG6e2GxMbxym7x6hudlPT1386YoVGmOabdyuYShN5a8/eiUSStJoaTHCS1W4liYuklA4liYqHoMBZIh2pxIUbG7tUz7j6ERftIqfKU/6Sn8IfU1ebu5Yl6GZrPjR6FSwbj00ZYgASISTwAzC5NZ6n7a6mdRSUln3mm8oe1IZdnuIpopDnj0SRWPtX4A1qXk4yovDyeiv61OdBqMk9tmZJWIeeNrwPq7FH/pG+g16FcqHp+D01LlZ/8A5KZySL+lydUR+paz9O776GdpXivoe8oTIdqxCbWMLCH1I9Qsc2o14E0V5w9vHi2I1Bx/Uri25Z6eY5373Migw4lwiN6rfaDMz+oRo2vMD51N3aRjDiposvrGFOHHTXUg91N6sTBLHGrNJGzKvo29bRiB6h4g9FUW11UjJR3Qra3lWnJRXNe7+C28ruEUwQy29dZMl+lWBJHeo8ac1CCdNS9w/q0FwRl55wZhhxd1+JfMVlUu+uphGq8rZ/Q4/wCMPpete/8AC9Tf1bwo9fwzNt3gDjMMDw9PDf8AnWsmh4keq+5jW/ix6r7mg8r7n0MA5jIxPaF08zWnqL9hdTY1Z+xFfEy6scwTXNkn0+wWD62gmA/0s2X6RW5S/wAlt6M9BSfHYvi9z+gjyR/qk38Y/QlBp3hvqRpXhS6/gzv0eKw7GwxEJvfhInhpWe+2g+WV8zGiqtLlzXzRpu1GebYbNiR9p6EMcwscwIykjmJ0761J5lbNz3wblXinZ5nvgieS7aYlilwctiLMyg86Po6dmt/8xqiwq8UXTkL6ZVU4yoy/udyu4LdV22kcKb5Ua7N/gjW/aRYdppWNq+34PJfYSjZydx2X9wWLlIx0UJjggRFkGWRnVQGQL7ABHAm1+wDppy8qRjiKXPca1OpCmlTglnfp7iqSbbldHQsAJCDJlVVLkcM5A1qhVZNY95kzuqkouPv35b9RzNtsvhUw5jULG2ZWUsDc3vmuTe+Y9FXqpmKiRO64qCouPJc1jP8A0nOTpv0hx/hnzFXUX7Q7ofiy6FrBrc8jXFVNCwkLIaBoNCwagwGRTmmkKtjeR7a9GvdUzjmDREZYkmys8p0B9LFKNUdCtxwupv4hvA15a/TTUhPWKb44z8sYKKxrLZkoGuJOrjiVj3jxSxeiEzejKlMhsRlItbUUwrqqo8OeQwrqqo8PFy2Pd3dvyYGRnhCMWXKQ4JFr30sRrpUUK8qLyjre5lQbcceoG8O2Wxk3pZFVWKqtlvb1efWur1u1lxYIuK7rT42XDdTlAEcYhxgJCjKsijMcvDK68/aKet75Y4anzNG01FRjwVfn/JYMPt3ZSN6RGhV+kRkN9NNKtbr2k0Nxr2cZcSxnoUrf7eoY1kSG4hjJNyLF3Oma3MAOHaazry5VXEY7Izb+8VZqMdl9Ss7PF5ox0yJ9QpWl311QhBZkjT+V0/okX8YfQ9auo+Gupu6t4S6/hmWQSlGVl4qwYdqm48qyIy4WmjBi2nlGv7zYIbU2ej4exYWlQX4kAho+o8R2ityvDt6OY9UejuYfqrdShvv/AMMlGz5c+T0Ume9smRs1+jLa9YqpTb4cczz3ZzzjDz0NbxEH9g2M6PbMIWU6/iS3Fh06t4Vttdjb4fkj0DgqFm4v3P5sZckn6nL/AB2+hKp07w31/CA0rwn1/CHe6G/C4yQxSIIpLXWzXV7cQLjQ9VWW92qr4WsMO0v1WlwtYZXOUvbmIznDOixxGzAqSxlW+hzG1hcajpHGlr6tNexjC+4nqVxVz2TWF9ym7H2i2GnjmTijA26V+8p7RcUhRqOnNSRm0arpzU15G2YzHQQwvjbD1ol9bgXAuUTtJa3/AOVvylGMXU+B6aVSnCDr/D/wxHH4555XlkN2dix6NeYdQ4V56dRzm5M8tVnKpJyluwEarIyKGh1h4mc2RWY9CgnypmDb2IVKc3iKb6F13JwEkExklXKpQra4zXJBGnNT1GEk8s3NKsq1Go5zWFj1LKHBJ1F+i4uO0VpfqfLBrdim9+Yta1XqSksoqcXF4YohqGShW9DgIi3NNIVYg1GgGJyrHLEYcQpaM+yR7SdFuzmNZ9zZcecLKfkX8dOrDs6vzIGXcfDn3eKZeqRR56VkS0nHv+Qp/wDG0X3ZjSTk+kt9nPE/eP60vLTpLZlctJnj2ZJjDEbj4xeEav8AA6/8rVTKxqrbmUy024Wyz0ZG4jd/FJ7WHmHWI2I7xpVUrarHeLF5W1aO8H8mMZIGX2lYdoI86qcJLdFTi1uhOhBOrjjq446uOPVNjcaEc9TnBw6xW05pUCSyu6g3AZi1jwvr20c605rEnkslWnKPDJ5Q0qsrLBuvvZNgSQtniY3aNjYX6VP3TTVvdSo8t0OW15OhyXNe4u8fKbhyLmKUN0eqfG9aC1CljzNRarS3wymb3b3SY4hbejhU3CXuSf2nPOermpG5u3V5LkjNu72VfkuSLPyZbVgiwkqSzRxuZWYK7qpIyIARc9IPdTVhUjGm03zz+EO6bWpwpNSklz838EZ3gcU0MiSRmzIwYHrGuvVWZCbhJSXkY8JuElJbo1Te3DLtHZq4iIXdF9KttSAPeJ4HTpWtm4iq9Hij1Ru3UY3Nuqkd1z/lGSVhnnzVtvQmXY8MUdmkKwHLcA2FiSb8K3a0HOgox35HoqtKdS0jGK58inwbosBeeRIxz638TYUnGwe83gTjpUks1ZJIWA2fh/vGZh/mHhZfOjStaXx+v/AuCxo7+0/70X3JnCYnESBBhoI4llv6MzMF9JlFzkQanSmFUm8KMcZ2z/BfG6qySVGCintnz9Bshkkwss+Ill+yl9E0UeVNbj7+vT0VClJxbb2eMCcqlWpRlUqzfJ4aWF9QNp4JcJLhpcO7lZVEgDkFhqLhiALg386saxhoVrUla1adWlJ+1z57/H5l6Y6D5jyP51o2+zPR1/JhKavZUhShCIx6aQsxFqJAMSNEgQLUQJ5lqGk9yVlbBq5HAkdhNA6NN7xDVWa2YqmMkHB2+dj5iq3a0n5Fiuai8xQ7Rc+0Eb4kv+dVOyg9mH+qk+8kxCVYH97hoW68oB8qonpsZe5+gLqUZd6CGcuwcA/GBk+ByPC9vClp6TF/tXoyt0LOX7WvmMMTufgrErNOlhf1gGHgo86VqaSlzw0B/wDH28uUZv8Avoh/ufu5h5MEhmiWRiX9cizEZiBqNeFTC2pKKTSHo2VBRUXFP4j6bcHBPwV0+GQ/8r0LsqL8iqWmW7XJNdH/ADkjsRyaQ/hzSD4greVqqenQ8myl6TT8pMi8RybSi+SaNviBX+tUvTn5SKJaTP8AbJEVPuTi1bIFjdrZsqypmy8L2Yg2qmVhVRRLTLhbLPR/zgj8Tu5i4/aw8unOELDvW4qqVtVjvFi8rWtHeL+QzgwUjvkRGLHTKAb342tQxoVJPCiwIUKs+7Fv0PZdnyq2Vo5Ax1ClGBI6bWqHSmnhpkOjUTw4vPQksHutiJNSoQdLmx/l499Xwsqst+Q3S06vPyx1/jcm8Fh1wQtJjnTnyRvb/bqfCnIU40V7U/Qehbwt+/V9F/HMZHbuDg/V4M5/abTxa5oP1FCn3Ilf6q1o+FDPX/uWMMXvdiH9krGP3F1/mN6pne1HtyKKmpVpbcuhDYjEvIbyMzH94k0tKcpd5ic6kpvMnkAUBWaVsfGQw4TAnEHJ6uIAkDevCZCQsgj4m4vrY20rZpyjGnDi/wDDWozhTo0+Pl3ufms7PBEYfaMEWFmw7O8xkmD50GUFVy8S+tzY82l6CMoqLjnOWJ9tRhRlSk28vPL/AKMcdtNsRKrMAAoVEUcEReCjp7eej4siFe4lWqJvZYSXuRp/3R2nyFatt5nr6+yCSr2UoVoQyMamULMSYUaBEyKIEC1SQdXEHVxx1ccdauJOtXEHVxwLoCCDwOhqJJSWGSm08oj49ionunnj+CeQD+ViR4Us7Sl5fcvVzUXmOFXFL7GNlPVLHFIO/KD40Dso+TYau5eaCbam0IwSGw01h7JjeJj/AJg5F/lVUrOaWUyyN3FvmhrHvvPa8mFHR9nMDY9DKygg0nkbIHam3GxEqyIrqyi1yRcG99LdFA2cPJ9sYqRbPK9gOAITvy8anLJIo7VjgcMZFD621u1yCOHGhbS5sGU1FZkzp99ZCB6NADa2ZyWbupGd8/2ox6uqSz7C9WROK23PL7crW6B6o7hSk7ipLdiFS7rT70hhVIsdUHE3sXdPFYtQ8Mf2ZJHpGYKumhtfU69ANMUrWpUWUuQzRtKtVZiuXv8A7+C3bO5LTxxE9v3Yl8Mzf0pyGnL9zH6elP8AfL5Fhg3T2dhBmkVNPv4hwfAkL4UzG2o0+ePmNKztqSzL5t/1GQz29I9uGZrEdFzasveTZ5qpjieA0q6JRIcwnUdoq9ALvI15fYXt/IVr23me2rbINKYZUhWhCIxqZQsxNhRAgEVKIAIqSDy1SQdauOOtXHHWrjjrVxx1q4461ccdauOG2JkYGwsOs6mkK91KMuGGByjbqSzIYzygLeRu0k2H9KSlVnLdjcacY7Ir20tu4b8NizjgYlLA24Kx9m3zqiVWEd2V1LilT70kQf8A1eQD7NFQn7znMdehRp40rO9gu6siNTVKa7iyNJ5ZJPeSO3UDkXuW1LTvKj25CNTUa0tnjoJpEo4ADspdylLdicqkpc5PI72bs2TESCOBS7m9gCBw4m5IAqYQlN4iiacJVJcMVzLns3kwnaxnkSIdC+u3Z0X+Zp2GnyfeZoU9MqS5zeCy4Tkzwij7QyyHrbKO5R+dNRsaS35jcNMpLdtlK393VGBkRoixikuBm1KsOKk84sbjsNI3dsqTTjszOvbRUGnHZmg8mp/7ZF2y/wDuNWhZeCvX7mrp/wDrr1+5nO0t9sbKSDNkFyMsYCDo4+141nVbuq5NZwY09Qrz88dCKTDTTksFllsCS1mewGpJaqlGc+fNi3DUqc+bG6iiiihiyVcitjiLiKujsAt0a/H7tfl5Cte38z21XuoUQUwytCtCSRrCmULtCbCiBAIqSDy1SRgEipOweWriDrVxx1qk44LQuSjuyVFvYJo7C7EKOkm1Lzu6cduZcraW8uRE4zeTCxaGT0h6IwW/3cPGs+rqsVs/yVyq21PeWen9/JBY3fg8IIgOtzc9w/rWbV1OUtvqUS1JR8KCXUgcXt/ESA3ly351Vb26BppSyvahVHU66Tzh+hFSjObyFnPS7FvA6VTO4qT3YvUu61TvSHWD2fLL7qN3+FSRp1ihjTnPZFUac57LJNbsboTY5S8bIsatkLMTe4AJso46MOirqFrKqsp8hi3s51llbFeYWJHypeSw2hRGtcmWzYjgfSmNDIWkGcqC1hwFzWxZQj2Wccze0+lB0uLHPnzKfyYf3inwSeVJWPi+ghp3josvKZvHicNPHFh5PRq0WZrKuYksw9ogkaKOFqbva86bSixrULqrTqKEHhY/L/grO5e0cVLtGG0sjktd8zMw9Hb1sw4cPG1K2tSpOqssUtatWdePNv39PMs/LDiV9HBH94uz26FAy+beBpjUZLhS+I7qs1wxj6k3yaf3bF2y/W1XWXgr1+4xp3+uvX7hLsPZuD9Z1hU3vmmfMb8dM50+Qo+yo0+bS9Tlb2tHm8ev/RltffjBiKSOIs5ZGUZEKrcgji1vChldU8YXMprajbqDjHnyeyMqVaz4xwsHmmxVRViQDYvEKvSAzzNfg92vy+kVp257ep3UKoKYZWhW1CER7CmEUCTCiQLQJFEQDauIPCKnJANq5tJZZyWXhCGLxcUIvLIidp1+Q4mkql/Th/0tlThTWakkiDxm+mHT3avKem2VfHXwrNq6v7n8iiV5bw7qciCx2+uIfSPLEP3Rmb+ZvyArOqX9SW3IWqalVfKOEvgQWKxskpvI7P8AExPhSsqk5d5ic6s5955G9AVktu/u5PjSwgVSEIDMzBQua9r854HgDV1G3nV7pfQt6lZ4giZ3M3QXGSTrNIyiBlU5LesSXB1PAep41fbWqqSkpPYZtLNVZSUnsaFsrc3AxapEsjDQtI3pCDx4E5QflWjC2pR2Rq07KhHZZ68/+ELtPlFwqIyYeN3uGW4URpwtfXXwqmd7TjyXMXqajRSxBZFuSIfoMn8d/ojrrDwn1J0vwpdfwjI34ntNZM+8zAWxsnJl/dg+OXzrZsvBXqej0/8A1/mUXkv/ALxT4JPKkLHxfQzNO8c0zbu6+GxUyy4nMSq5AufIpFydbWN9emtSrQhUacjXrWlKrPjn7sf35ixwKYKBjg8MGYD2EsrNbpZtW8TU8Kpx9iIfZxoQbpx/kxTbu1JcVO0k/tezltYIBwQDmtrWFWqSqTzI81cVpVZuUjWeTT+7Y/il+tq17LwV6/c39O/116/cyTHazSXNznfU6n2jWa+cnn3v7nm6zfG+o8wOw8RN7qGRuvKQO82FWxpyeyJhbVp92LEcVhHikaOQZXU2YXBsei40ouFp4ZRVhKnJxlujxFqyKKGxzDHc1clgiK4ma3hh9mvYv01oUD3Mu4hZRV7ASFLUIQwYVemUMTYUSYIBFFkE8tUnAkVJAx21iTDh5ZF0ZUOU9BOgPjSWoVHCi2jnLghKa3SMmdiTckknnOp768e23uYTbfNj/ZWwMRitcPEzgGxYWCg9BZiBz1dToVKnOKLaVCpV7iyWzZvJfM1jPKkY/ZS7t36AeNOQ0+X7mP09Lm++8DfZ+7UKbYGFa8sarc5za5y31y25zUQt4RuODdYBhawVz2b5oY8o+FSLHFIkVFEcfqqAo1B5hVV6lGphe4qv4RhWxFYLPyNr6mJP70Q7g39ab0/uPqN6Su++n5M/xeNkSWYRu6h5GLBWKhrM1r248T31nTqSjKST8zNnUlGUuF7s0zki/UpT0zt9Edaen+G+v4RsaX4T6/hGSE1jt5eTBNe5JP1B/wCO/wBEdbVj4Ru6V4Uv/t+EZCeNY0tzCRsvJtpstT+9MfE1tWfgr1PRafyt16lF5Lv7xT4H8qQsfF9DM07xyS5XnP8Aa4hc29CDa+l87626au1CTTjgPVG+2S+C+7J3ky3lM0Zw8zXkjF0Y8Wj6Cecr5EVbZXHHHgluhvTrpzXZy3W3Qi+VDd3I4xUQ9V/VlA5n5n+fA9YHTVd7Q59ovUW1O2w+1j6ll5ND/wBuT45fqNM2fhL1+49pv+uvUcMdnYQkn+zoxJJOjSEnU9LGrP8AFT9yCf6WhzeE/r/IxxfKHhk0iWSTsXIv+7XwoXcw8iipq1CPdyzO9rYz+0YiSW2XO2a172+dLv2pNnm7qt2tWU15iMaXqxIW3eESeGg0rmO0qWEabhR9mvYvlT9A9a+4hdRV7BQdqEIZMKuTKGJkUWQQCKLJAJFTkjAJFSQQ29xtgpf8o72FZuqeCV13ihP0+5l5FeXaMM1TcCYw7ImlW2ZTM4vwuqi1+rQVsWj4bfPU3rB8FtKS+L+hR9ob5Y2c2adlB+7EAg15vV1PzJpCV3Wn5/Izp3tefn8h/wAmRLbSUsSTkkJJNzwHEmrLJt1ufuLdObdfL9wlynNfaMnUsY/21F94pGpeP6Fq5HV+wxB/xVHcv/zTWn9x9R3Sl7EmZdO13Y9LMe8msup331MPOeZrPJNpgJP40n0R1r2Phepu6X4Uuv4RkQrGMI17kia+BkHRO/iiVs2DzSx8Te0rwpdfwii4jcnGCZo1hZhmID6BCL6NmJsNKQlaVeNpIzHY1lLhSyaJi0XZeyGQsC4jZAR96WS/s9V2J7BWk8UKGPcvqa8kra1cW+ePqyhcmThdoKWIACSak2HDprPsX/l9DL05pV+Y75UsZHLi4zE6uFiCkowYBs7Gxtz60eoSUpLDJ1OcZVsxeeS+7Kts/FvDKksZs6MGB7OY9IPAjrpSk3CSkhCFRwkpLdFm2zv3iMSjR5Y0jcWIC5iQetvO1OzupzWMLA3X1KpVi44STIBMZIECCRwgvZQxC68dKrTeMZEO2mo8KbwAq0SRS2KKtWJANiyLV0UA2SeBwZbgpPYCancdt7eT2WSx7L2I7MM6lV4knS46AKOMG9zXt7KbkuJYRboRfXm5uwU9TWFk15vLwLgUZAdqgkZsKuKWJlakEArREAEVJAJFSDggd9f1J+tk+qs3U3/i/vwKbv8A15en3M0IrzzRhJmt7gxRnZNprCNjNnucoykkG55q1bRJ0MPbmeksFF2vtbcwP/EWysFpAqFh/wCTHnJ7ZDof5q7t7eltj0I/UWlHu/Tn9f8ApUeSzXaP+nJ+VJ2TzWb6mfpnjeg25Sgf+oy36E7sooL7xSNR8dlx5MEMOzppXFlLvICedEQC/eG7qdsVw0m2P6d7FCUn1+hk1Y7MI13ksFtnSH/FlP8AtX+lbVl4PzN3TFijLr+EZCKxTCLFudvS2Akb1c8b2zpexuODKenU0zbXLov4DdpdOhL4MuGJ5VI7fZwOT++ygX+V6dlqEPJM0JarHHKJRN4d4Zsa4aZtF9lF0Rb9A5z1ms+vcTqvnsZdxczrPMvkRYFUC4SijSBbFAKtSBHWGwbv7CM3YpNWxg3sgo0qk+6myVw26+Jf8PKOl2C+HGr40JvyGYaZcz/bjqS2G3Kf8SVF6lBbxNqvjbv3jUNFl++aXT+olsNuhAvtGR/nYeFXxtmMx0q1j3m36/wS2F2LCnsQoOtvWPeb1crcap29tT7sF/epJRxW4WHYKsVFe8Y7T3IUEXTrUqEURxtiwFEQGBQ5CDtUEjQirslIBFTkgArRZIwAVqcg4AIoiCu79fqh63Ss3Uu4ha95W0uqM3IrDaMFGlbPW27z9aSeLmn48rV9Gb9JYsH6/cy8isdoxMkzubtZcJjI5X9jVHIFyFbS9urQ1fa1VTqJsas6ypVVJ7GrbUw2zsRlmxBgew0cyAerxsbH1h21sTjSn7UsG9Vhb1MTnjrkqG/G+kTwnC4L2CMruoyplH3Ix0dfDopO6uo8PBTELy9g4dnS/vQzussyB9h9szxxeijmdI7klUbKCW43I1NXRr1Ix4U+RbGtUjHhTwhkiE6AE9gvVai3siuMXJ4SHkOyZm4Ifnp51dG1qy8hqFjXltEfQbuOfbZR2XJpiNhL9zGoaVN96SX1/gcPsSNFJJJIv1VdGyprfmNx0uit22K7H3U9KivJKFza5VFzbtP9KCOn5e4rHSX++XyLBhd0MOOIkk7TlH5U3DTl7mXRsLaPeef78CXwuxoY/YgjXrIzN3m/nTULFR8ki+MLeHdgv71JBYz027BamFbxW7LO3fkgxEOe57T+VGqUF5AupJ+YoqAUXJA8xULUZCwGBQtkiirUZCwGBQhCgFCyQgKgkK1QSNSKtKgCKnJAJFFkgArU5IwAVosg4Kvv+bYZR0yL5MaztQ5pCOovFv1kvszPCKyGjCTLW29UY2Z/ZFRy5QqzHKFBLX01ufCrnWXY9njyNZX0Fbdkk84KcRSLRmJgEVU0GmARUEikOHdz6is3wgnyo4wlLZBxhKXdWSZwO75I+2DK1/Z4acxNPUbNNZmattpqlHiqZXwJOLY8Kfdv2601G3pR8jQhY0Iftz15juIKCAtgo42Xw0FXJJDMYqKwlgb4rGCK7vcr+6pNugWqQhrFtJ5nVIIWYsbDOQg7Ta9hUxTk8IFtJZZLLu1ipPeSwxDojVpD2Xaw8KYVrLzZS668kWbZmB9CgXNmtwsioB2BaZp01DYpnNz3HoFWAHoFccEBUZJwEq0OQhQLUZJwGBQtkhqKELAoBUBBgUJIYFQSEBUBBVBOBqRVpUCRUkAEVIOASKkgAiiIKrygITh06BIL/wArUhfc8Gfqif6df/b8FBWFmNlUsegAnyrMa9xgwjKXKKyPoN28S/CJh1tZfOu7Cb8h6np9xLaPzJCDciU+8ljTqW7n8hRRs5vd/kchpFT98kvr/H3JPD7lQj2zLJ3IKYhpqe+X9BmOnW8e9JslMNu7AnswRdr/AGh8dKbhp8F5L7l6pW8dofMkVw9tAbDoUBRTKtoot7Z+SwRm09htISY5jGT0oH8SaiVsm+TJVdrcjpdz7qS2JnZxqLsES41sVQC4qHarG/MlV3ki8FJe9JDR7tRR6M9/yFScTm6GAyoZWHrMAFH7Kf1PHupm1XNsXr7IsYFOiwQFQcEBXE4PQKgnAQFRknAoBQ5CDAqGyQ1FCSkGBUMLAYFCSEBUEhgVAQQFQSFaoOGpqxFYJoiGAakgA1IIJqUQQ29n6pJ2DzFK3WxRef6swNge6FUU9hiz8ND3FcKsGme4bhT1PYSnuKGrAQakg6uIPK44FuB7K57Embw1kI0R0f8A73VJxc9keyflTdr5i9fyJCmhYKoJPRUBBCuODFCSGKhhBihJDFQSGKgIJaEkMVDJCFQSghUEhVxx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90500" y="-7239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2971800" cy="528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5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4724399"/>
            <a:ext cx="343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Greg Marsello, LERN</a:t>
            </a:r>
          </a:p>
          <a:p>
            <a:r>
              <a:rPr lang="en-US" dirty="0" smtClean="0"/>
              <a:t>marsello@LERN.org</a:t>
            </a:r>
            <a:endParaRPr lang="en-US" dirty="0"/>
          </a:p>
        </p:txBody>
      </p:sp>
      <p:pic>
        <p:nvPicPr>
          <p:cNvPr id="4" name="Picture 3" descr="Sailing #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19330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elta Thanks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5181600" cy="6910282"/>
          </a:xfrm>
        </p:spPr>
      </p:pic>
    </p:spTree>
    <p:extLst>
      <p:ext uri="{BB962C8B-B14F-4D97-AF65-F5344CB8AC3E}">
        <p14:creationId xmlns:p14="http://schemas.microsoft.com/office/powerpoint/2010/main" val="21610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M Vacation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5181600" cy="690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52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7200" b="1" dirty="0" smtClean="0"/>
              <a:t>Game changing Trends in </a:t>
            </a:r>
            <a:r>
              <a:rPr lang="en-US" sz="7200" b="1" dirty="0" err="1" smtClean="0"/>
              <a:t>CE</a:t>
            </a:r>
            <a:r>
              <a:rPr lang="en-US" sz="7200" b="1" dirty="0" err="1" smtClean="0">
                <a:solidFill>
                  <a:schemeClr val="tx1"/>
                </a:solidFill>
              </a:rPr>
              <a:t>hy</a:t>
            </a:r>
            <a:r>
              <a:rPr lang="en-US" sz="7200" b="1" dirty="0" smtClean="0">
                <a:solidFill>
                  <a:schemeClr val="tx1"/>
                </a:solidFill>
              </a:rPr>
              <a:t> Winners Win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4419600"/>
            <a:ext cx="7772400" cy="0"/>
          </a:xfrm>
          <a:prstGeom prst="line">
            <a:avLst/>
          </a:prstGeom>
          <a:ln w="476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6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7200" b="1" dirty="0" smtClean="0">
                <a:solidFill>
                  <a:schemeClr val="tx1"/>
                </a:solidFill>
              </a:rPr>
              <a:t/>
            </a:r>
            <a:br>
              <a:rPr lang="en-US" sz="7200" b="1" dirty="0" smtClean="0">
                <a:solidFill>
                  <a:schemeClr val="tx1"/>
                </a:solidFill>
              </a:rPr>
            </a:br>
            <a:r>
              <a:rPr lang="en-US" sz="7200" b="1" dirty="0" smtClean="0">
                <a:solidFill>
                  <a:schemeClr val="tx1"/>
                </a:solidFill>
              </a:rPr>
              <a:t>But first…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" y="4419600"/>
            <a:ext cx="7772400" cy="0"/>
          </a:xfrm>
          <a:prstGeom prst="line">
            <a:avLst/>
          </a:prstGeom>
          <a:ln w="476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9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b="1" dirty="0" smtClean="0"/>
              <a:t>Projections</a:t>
            </a:r>
          </a:p>
        </p:txBody>
      </p:sp>
      <p:sp>
        <p:nvSpPr>
          <p:cNvPr id="3075" name="Rectangle 8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086600" cy="4876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25% of the programs LERN works with are winners,</a:t>
            </a:r>
          </a:p>
          <a:p>
            <a:pPr eaLnBrk="1" hangingPunct="1">
              <a:buFontTx/>
              <a:buNone/>
            </a:pPr>
            <a:r>
              <a:rPr lang="en-US" dirty="0" smtClean="0"/>
              <a:t>while LERN predicts 25-50% of existing programs will</a:t>
            </a:r>
          </a:p>
          <a:p>
            <a:pPr eaLnBrk="1" hangingPunct="1">
              <a:buFontTx/>
              <a:buNone/>
            </a:pPr>
            <a:r>
              <a:rPr lang="en-US" dirty="0" smtClean="0"/>
              <a:t>probably be shut down over the next five to ten years!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7804</TotalTime>
  <Words>615</Words>
  <Application>Microsoft Office PowerPoint</Application>
  <PresentationFormat>On-screen Show (4:3)</PresentationFormat>
  <Paragraphs>141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Adobe Caslon Pro</vt:lpstr>
      <vt:lpstr>Aharoni</vt:lpstr>
      <vt:lpstr>Arial</vt:lpstr>
      <vt:lpstr>Arial Narrow</vt:lpstr>
      <vt:lpstr>Calibri</vt:lpstr>
      <vt:lpstr>Tahoma</vt:lpstr>
      <vt:lpstr>Times New Roman</vt:lpstr>
      <vt:lpstr>WP TypographicSymbols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changing Trends in CEhy Winners Win</vt:lpstr>
      <vt:lpstr> But first…</vt:lpstr>
      <vt:lpstr>Projections</vt:lpstr>
      <vt:lpstr>Challenges</vt:lpstr>
      <vt:lpstr>PowerPoint Presentation</vt:lpstr>
      <vt:lpstr>#1. Financially Self-Sufficient</vt:lpstr>
      <vt:lpstr>#2. Right Structure &amp; Operating System</vt:lpstr>
      <vt:lpstr>#3. Data-Driven Decisions</vt:lpstr>
      <vt:lpstr>#4. Best Practices</vt:lpstr>
      <vt:lpstr>#5. One-Year &amp; Strategic Planning</vt:lpstr>
      <vt:lpstr>#6. Right Software</vt:lpstr>
      <vt:lpstr>#7. Visionary &amp; Connected Leadership</vt:lpstr>
      <vt:lpstr>20 Most Critical Trends</vt:lpstr>
      <vt:lpstr>#1. Jobs</vt:lpstr>
      <vt:lpstr>The Intangible Economy</vt:lpstr>
      <vt:lpstr>PowerPoint Presentation</vt:lpstr>
      <vt:lpstr>Knowledge Workers</vt:lpstr>
      <vt:lpstr>PowerPoint Presentation</vt:lpstr>
      <vt:lpstr>#2. Gen Y Growing in Leadership </vt:lpstr>
      <vt:lpstr>Gen Y Landslide</vt:lpstr>
      <vt:lpstr>PowerPoint Presentation</vt:lpstr>
      <vt:lpstr>In CE Generation Y changes…</vt:lpstr>
      <vt:lpstr>#3. Telecommuting Keeps Growing</vt:lpstr>
      <vt:lpstr>#4. The Importance of Business Intelligence</vt:lpstr>
      <vt:lpstr>#5. Size Matters: Mergers Pick Up Steam</vt:lpstr>
      <vt:lpstr>#6. More CE Units Offering Credit</vt:lpstr>
      <vt:lpstr>#7. CEOs Need to Shift from Managers to Visionaries</vt:lpstr>
      <vt:lpstr>#8. Shift from Information to Solutions</vt:lpstr>
      <vt:lpstr>#9. Focus on Online and Certificates</vt:lpstr>
      <vt:lpstr>#10.  A Marketing Lesson from the Grateful Dead</vt:lpstr>
      <vt:lpstr>#11. Increase Staff Productivity</vt:lpstr>
      <vt:lpstr>#12. Create Winning Initiatives</vt:lpstr>
      <vt:lpstr>#13. Invest in Product Development</vt:lpstr>
      <vt:lpstr>#14. Improve Instructor Quality</vt:lpstr>
      <vt:lpstr>#15. Add New Positions</vt:lpstr>
      <vt:lpstr>#16. Understand Your Top 2%</vt:lpstr>
      <vt:lpstr>#17. Think Long Tail in Continuing Education</vt:lpstr>
      <vt:lpstr>#18. Defend Your Program: Be Essential</vt:lpstr>
      <vt:lpstr>#19. Know the Winning Mantras</vt:lpstr>
      <vt:lpstr>#20. Three Keys                 for Success</vt:lpstr>
      <vt:lpstr>EOS</vt:lpstr>
      <vt:lpstr>We Are on the Edge of History</vt:lpstr>
      <vt:lpstr>   </vt:lpstr>
    </vt:vector>
  </TitlesOfParts>
  <Company>Inside Think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4 major elements of negotiation</dc:title>
  <dc:creator>Julia King Tamang</dc:creator>
  <cp:lastModifiedBy>Jill M Pippin</cp:lastModifiedBy>
  <cp:revision>248</cp:revision>
  <cp:lastPrinted>2013-03-07T22:49:32Z</cp:lastPrinted>
  <dcterms:created xsi:type="dcterms:W3CDTF">1999-10-18T03:18:32Z</dcterms:created>
  <dcterms:modified xsi:type="dcterms:W3CDTF">2014-11-12T19:01:46Z</dcterms:modified>
</cp:coreProperties>
</file>